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Roboto Medium"/>
      <p:regular r:id="rId27"/>
      <p:bold r:id="rId28"/>
      <p:italic r:id="rId29"/>
      <p:boldItalic r:id="rId30"/>
    </p:embeddedFont>
    <p:embeddedFont>
      <p:font typeface="Merriweather"/>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5" roundtripDataSignature="AMtx7mgAgJcS6FQzlr+2wj9K5PXPX6ArX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RobotoMedium-bold.fntdata"/><Relationship Id="rId27" Type="http://schemas.openxmlformats.org/officeDocument/2006/relationships/font" Target="fonts/Roboto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edium-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regular.fntdata"/><Relationship Id="rId30" Type="http://schemas.openxmlformats.org/officeDocument/2006/relationships/font" Target="fonts/RobotoMedium-boldItalic.fntdata"/><Relationship Id="rId11" Type="http://schemas.openxmlformats.org/officeDocument/2006/relationships/slide" Target="slides/slide6.xml"/><Relationship Id="rId33" Type="http://schemas.openxmlformats.org/officeDocument/2006/relationships/font" Target="fonts/Merriweather-italic.fntdata"/><Relationship Id="rId10" Type="http://schemas.openxmlformats.org/officeDocument/2006/relationships/slide" Target="slides/slide5.xml"/><Relationship Id="rId32" Type="http://schemas.openxmlformats.org/officeDocument/2006/relationships/font" Target="fonts/Merriweather-bold.fntdata"/><Relationship Id="rId13" Type="http://schemas.openxmlformats.org/officeDocument/2006/relationships/slide" Target="slides/slide8.xml"/><Relationship Id="rId35" Type="http://customschemas.google.com/relationships/presentationmetadata" Target="metadata"/><Relationship Id="rId12" Type="http://schemas.openxmlformats.org/officeDocument/2006/relationships/slide" Target="slides/slide7.xml"/><Relationship Id="rId34" Type="http://schemas.openxmlformats.org/officeDocument/2006/relationships/font" Target="fonts/Merriweather-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 name="Google Shape;5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a39966cd19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g2a39966cd19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ec8ad5925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ec8ad5925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CA"/>
              <a:t>When performing splitting of train and test after sorting, the imbalance of 0s and 1s is large.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b="0" lang="en-CA">
                <a:solidFill>
                  <a:srgbClr val="6AA94F"/>
                </a:solidFill>
                <a:latin typeface="Arial"/>
                <a:ea typeface="Arial"/>
                <a:cs typeface="Arial"/>
                <a:sym typeface="Arial"/>
              </a:rPr>
              <a:t>Out of different score combining strategies like Weighted average, product, difference, product, threshold values and sum, sum has been chosen for combining both 'sentiment_score_title' and 'sentiment_score_text', as it is the simplest and gives more insight while giving equal importance to both the columns, when compared to product or difference, where the result could be far off from the individual column values.</a:t>
            </a:r>
            <a:endParaRPr/>
          </a:p>
          <a:p>
            <a:pPr indent="-298450" lvl="0" marL="457200" rtl="0" algn="l">
              <a:lnSpc>
                <a:spcPct val="100000"/>
              </a:lnSpc>
              <a:spcBef>
                <a:spcPts val="0"/>
              </a:spcBef>
              <a:spcAft>
                <a:spcPts val="0"/>
              </a:spcAft>
              <a:buSzPts val="1100"/>
              <a:buChar char="●"/>
            </a:pPr>
            <a:r>
              <a:rPr b="0" i="0" lang="en-CA">
                <a:solidFill>
                  <a:srgbClr val="D1D5DB"/>
                </a:solidFill>
                <a:latin typeface="Arial"/>
                <a:ea typeface="Arial"/>
                <a:cs typeface="Arial"/>
                <a:sym typeface="Arial"/>
              </a:rPr>
              <a:t>GloVe aims to represent words in a way that their vector operations reflect their meanings. It learns by analyzing how frequently words co-occur (appear together) in sentences. Words that often appear together or have similar meanings are closer to each other in this space. This representation is valuable for understanding the meanings and relationships between words in natural language, making it a powerful tool in NLP applications. Each word in a large dataset is assigned a unique vector in a high-dimensional space. Words that often appear together or have similar meanings are closer to each other in this space. For example, "king" and "queen" might be closer because they share a similar context. </a:t>
            </a:r>
            <a:endParaRPr/>
          </a:p>
          <a:p>
            <a:pPr indent="-298450" lvl="0" marL="457200" rtl="0" algn="l">
              <a:lnSpc>
                <a:spcPct val="100000"/>
              </a:lnSpc>
              <a:spcBef>
                <a:spcPts val="0"/>
              </a:spcBef>
              <a:spcAft>
                <a:spcPts val="0"/>
              </a:spcAft>
              <a:buSzPts val="1100"/>
              <a:buChar char="●"/>
            </a:pPr>
            <a:r>
              <a:rPr b="0" i="0" lang="en-CA">
                <a:solidFill>
                  <a:srgbClr val="D1D5DB"/>
                </a:solidFill>
                <a:latin typeface="Arial"/>
                <a:ea typeface="Arial"/>
                <a:cs typeface="Arial"/>
                <a:sym typeface="Arial"/>
              </a:rPr>
              <a:t>It involves creating a co-occurrence matrix that captures word relationships. The model then optimizes vectors to minimize the difference between the dot product of vectors and the logarithm of the observed word co-occurrence probabilities. </a:t>
            </a:r>
            <a:endParaRPr/>
          </a:p>
          <a:p>
            <a:pPr indent="-298450" lvl="0" marL="457200" rtl="0" algn="l">
              <a:lnSpc>
                <a:spcPct val="100000"/>
              </a:lnSpc>
              <a:spcBef>
                <a:spcPts val="0"/>
              </a:spcBef>
              <a:spcAft>
                <a:spcPts val="0"/>
              </a:spcAft>
              <a:buSzPts val="1100"/>
              <a:buChar char="●"/>
            </a:pPr>
            <a:r>
              <a:rPr b="0" i="0" lang="en-CA">
                <a:solidFill>
                  <a:srgbClr val="D1D5DB"/>
                </a:solidFill>
                <a:latin typeface="Arial"/>
                <a:ea typeface="Arial"/>
                <a:cs typeface="Arial"/>
                <a:sym typeface="Arial"/>
              </a:rPr>
              <a:t>After training, each word ends up with a vector representation. These vectors encode semantic information, capturing relationships and similarities between words.</a:t>
            </a:r>
            <a:endParaRPr/>
          </a:p>
          <a:p>
            <a:pPr indent="-298450" lvl="0" marL="457200" rtl="0" algn="l">
              <a:lnSpc>
                <a:spcPct val="100000"/>
              </a:lnSpc>
              <a:spcBef>
                <a:spcPts val="0"/>
              </a:spcBef>
              <a:spcAft>
                <a:spcPts val="0"/>
              </a:spcAft>
              <a:buSzPts val="1100"/>
              <a:buChar char="●"/>
            </a:pPr>
            <a:r>
              <a:rPr b="0" i="0" lang="en-CA">
                <a:solidFill>
                  <a:srgbClr val="D1D5DB"/>
                </a:solidFill>
                <a:latin typeface="Arial"/>
                <a:ea typeface="Arial"/>
                <a:cs typeface="Arial"/>
                <a:sym typeface="Arial"/>
              </a:rPr>
              <a:t>The file "glove.6B.100d.txt" is a text file that contains pre-trained GloVe (Global Vectors for Word Representation) word embeddings. </a:t>
            </a:r>
            <a:endParaRPr/>
          </a:p>
          <a:p>
            <a:pPr indent="-298450" lvl="0" marL="457200" marR="0" rtl="0" algn="l">
              <a:lnSpc>
                <a:spcPct val="100000"/>
              </a:lnSpc>
              <a:spcBef>
                <a:spcPts val="0"/>
              </a:spcBef>
              <a:spcAft>
                <a:spcPts val="0"/>
              </a:spcAft>
              <a:buClr>
                <a:srgbClr val="000000"/>
              </a:buClr>
              <a:buSzPts val="1100"/>
              <a:buFont typeface="Arial"/>
              <a:buChar char="•"/>
            </a:pPr>
            <a:r>
              <a:rPr b="1" i="0" lang="en-CA">
                <a:solidFill>
                  <a:srgbClr val="D1D5DB"/>
                </a:solidFill>
                <a:latin typeface="Arial"/>
                <a:ea typeface="Arial"/>
                <a:cs typeface="Arial"/>
                <a:sym typeface="Arial"/>
              </a:rPr>
              <a:t>glove:</a:t>
            </a:r>
            <a:r>
              <a:rPr b="0" i="0" lang="en-CA">
                <a:solidFill>
                  <a:srgbClr val="D1D5DB"/>
                </a:solidFill>
                <a:latin typeface="Arial"/>
                <a:ea typeface="Arial"/>
                <a:cs typeface="Arial"/>
                <a:sym typeface="Arial"/>
              </a:rPr>
              <a:t> This indicates that the embeddings are generated using the GloVe algorithm.</a:t>
            </a:r>
            <a:endParaRPr/>
          </a:p>
          <a:p>
            <a:pPr indent="-298450" lvl="0" marL="457200" marR="0" rtl="0" algn="l">
              <a:lnSpc>
                <a:spcPct val="100000"/>
              </a:lnSpc>
              <a:spcBef>
                <a:spcPts val="0"/>
              </a:spcBef>
              <a:spcAft>
                <a:spcPts val="0"/>
              </a:spcAft>
              <a:buClr>
                <a:srgbClr val="000000"/>
              </a:buClr>
              <a:buSzPts val="1100"/>
              <a:buFont typeface="Arial"/>
              <a:buChar char="•"/>
            </a:pPr>
            <a:r>
              <a:rPr b="1" i="0" lang="en-CA">
                <a:solidFill>
                  <a:srgbClr val="D1D5DB"/>
                </a:solidFill>
                <a:latin typeface="Arial"/>
                <a:ea typeface="Arial"/>
                <a:cs typeface="Arial"/>
                <a:sym typeface="Arial"/>
              </a:rPr>
              <a:t>6B:</a:t>
            </a:r>
            <a:r>
              <a:rPr b="0" i="0" lang="en-CA">
                <a:solidFill>
                  <a:srgbClr val="D1D5DB"/>
                </a:solidFill>
                <a:latin typeface="Arial"/>
                <a:ea typeface="Arial"/>
                <a:cs typeface="Arial"/>
                <a:sym typeface="Arial"/>
              </a:rPr>
              <a:t> The training data used to create these embeddings includes a corpus with a vocabulary of 6 billion tokens (words).</a:t>
            </a:r>
            <a:endParaRPr/>
          </a:p>
          <a:p>
            <a:pPr indent="-298450" lvl="0" marL="457200" rtl="0" algn="l">
              <a:lnSpc>
                <a:spcPct val="100000"/>
              </a:lnSpc>
              <a:spcBef>
                <a:spcPts val="0"/>
              </a:spcBef>
              <a:spcAft>
                <a:spcPts val="0"/>
              </a:spcAft>
              <a:buSzPts val="1100"/>
              <a:buFont typeface="Arial"/>
              <a:buChar char="•"/>
            </a:pPr>
            <a:r>
              <a:rPr b="1" i="0" lang="en-CA">
                <a:solidFill>
                  <a:srgbClr val="D1D5DB"/>
                </a:solidFill>
                <a:latin typeface="Arial"/>
                <a:ea typeface="Arial"/>
                <a:cs typeface="Arial"/>
                <a:sym typeface="Arial"/>
              </a:rPr>
              <a:t>100d:</a:t>
            </a:r>
            <a:r>
              <a:rPr b="0" i="0" lang="en-CA">
                <a:solidFill>
                  <a:srgbClr val="D1D5DB"/>
                </a:solidFill>
                <a:latin typeface="Arial"/>
                <a:ea typeface="Arial"/>
                <a:cs typeface="Arial"/>
                <a:sym typeface="Arial"/>
              </a:rPr>
              <a:t> The vectors in this file have a dimensionality of 100. Each word is represented as a vector with 100 numerical values.</a:t>
            </a:r>
            <a:endParaRPr/>
          </a:p>
          <a:p>
            <a:pPr indent="-298450" lvl="0" marL="457200" rtl="0" algn="l">
              <a:lnSpc>
                <a:spcPct val="100000"/>
              </a:lnSpc>
              <a:spcBef>
                <a:spcPts val="0"/>
              </a:spcBef>
              <a:spcAft>
                <a:spcPts val="0"/>
              </a:spcAft>
              <a:buSzPts val="1100"/>
              <a:buChar char="●"/>
            </a:pPr>
            <a:r>
              <a:rPr b="0" i="0" lang="en-CA">
                <a:solidFill>
                  <a:srgbClr val="D1D5DB"/>
                </a:solidFill>
                <a:latin typeface="Arial"/>
                <a:ea typeface="Arial"/>
                <a:cs typeface="Arial"/>
                <a:sym typeface="Arial"/>
              </a:rPr>
              <a:t>So, "glove.6B.100d.txt" contains pre-trained word vectors, where each line in the file corresponds to a different word, and the values in each line represent the 100-dimensional vector associated with that word.</a:t>
            </a:r>
            <a:endParaRPr b="0">
              <a:solidFill>
                <a:srgbClr val="D4D4D4"/>
              </a:solidFill>
              <a:latin typeface="Arial"/>
              <a:ea typeface="Arial"/>
              <a:cs typeface="Arial"/>
              <a:sym typeface="Arial"/>
            </a:endParaRPr>
          </a:p>
          <a:p>
            <a:pPr indent="-228600" lvl="0" marL="457200" rtl="0" algn="l">
              <a:lnSpc>
                <a:spcPct val="100000"/>
              </a:lnSpc>
              <a:spcBef>
                <a:spcPts val="0"/>
              </a:spcBef>
              <a:spcAft>
                <a:spcPts val="0"/>
              </a:spcAft>
              <a:buSzPts val="1100"/>
              <a:buNone/>
            </a:pPr>
            <a:r>
              <a:t/>
            </a:r>
            <a:endParaRPr>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9" name="Shape 9"/>
        <p:cNvGrpSpPr/>
        <p:nvPr/>
      </p:nvGrpSpPr>
      <p:grpSpPr>
        <a:xfrm>
          <a:off x="0" y="0"/>
          <a:ext cx="0" cy="0"/>
          <a:chOff x="0" y="0"/>
          <a:chExt cx="0" cy="0"/>
        </a:xfrm>
      </p:grpSpPr>
      <p:sp>
        <p:nvSpPr>
          <p:cNvPr id="10" name="Google Shape;10;p19"/>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19"/>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2" name="Google Shape;12;p19"/>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13" name="Google Shape;13;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4" name="Shape 14"/>
        <p:cNvGrpSpPr/>
        <p:nvPr/>
      </p:nvGrpSpPr>
      <p:grpSpPr>
        <a:xfrm>
          <a:off x="0" y="0"/>
          <a:ext cx="0" cy="0"/>
          <a:chOff x="0" y="0"/>
          <a:chExt cx="0" cy="0"/>
        </a:xfrm>
      </p:grpSpPr>
      <p:sp>
        <p:nvSpPr>
          <p:cNvPr id="15" name="Google Shape;15;p20"/>
          <p:cNvSpPr txBox="1"/>
          <p:nvPr>
            <p:ph type="title"/>
          </p:nvPr>
        </p:nvSpPr>
        <p:spPr>
          <a:xfrm>
            <a:off x="311675" y="798600"/>
            <a:ext cx="6247800" cy="35463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16" name="Google Shape;1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21"/>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1"/>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0" name="Google Shape;20;p21"/>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1" name="Google Shape;21;p21"/>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22" name="Google Shape;22;p21"/>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3" name="Google Shape;23;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22"/>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2"/>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27" name="Google Shape;27;p22"/>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8" name="Google Shape;28;p22"/>
          <p:cNvSpPr txBox="1"/>
          <p:nvPr>
            <p:ph idx="2" type="body"/>
          </p:nvPr>
        </p:nvSpPr>
        <p:spPr>
          <a:xfrm>
            <a:off x="4832400" y="1505700"/>
            <a:ext cx="3999900" cy="3076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9" name="Google Shape;29;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23"/>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3"/>
          <p:cNvSpPr txBox="1"/>
          <p:nvPr>
            <p:ph type="title"/>
          </p:nvPr>
        </p:nvSpPr>
        <p:spPr>
          <a:xfrm>
            <a:off x="311725" y="500925"/>
            <a:ext cx="3127500" cy="1829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33" name="Google Shape;33;p23"/>
          <p:cNvSpPr txBox="1"/>
          <p:nvPr>
            <p:ph idx="1" type="body"/>
          </p:nvPr>
        </p:nvSpPr>
        <p:spPr>
          <a:xfrm>
            <a:off x="311700" y="2390650"/>
            <a:ext cx="3127500" cy="22980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0"/>
              </a:spcBef>
              <a:spcAft>
                <a:spcPts val="0"/>
              </a:spcAft>
              <a:buClr>
                <a:schemeClr val="accent2"/>
              </a:buClr>
              <a:buSzPts val="1100"/>
              <a:buChar char="○"/>
              <a:defRPr>
                <a:solidFill>
                  <a:schemeClr val="accent2"/>
                </a:solidFill>
              </a:defRPr>
            </a:lvl2pPr>
            <a:lvl3pPr indent="-298450" lvl="2" marL="1371600" algn="l">
              <a:lnSpc>
                <a:spcPct val="115000"/>
              </a:lnSpc>
              <a:spcBef>
                <a:spcPts val="0"/>
              </a:spcBef>
              <a:spcAft>
                <a:spcPts val="0"/>
              </a:spcAft>
              <a:buClr>
                <a:schemeClr val="accent2"/>
              </a:buClr>
              <a:buSzPts val="1100"/>
              <a:buChar char="■"/>
              <a:defRPr>
                <a:solidFill>
                  <a:schemeClr val="accent2"/>
                </a:solidFill>
              </a:defRPr>
            </a:lvl3pPr>
            <a:lvl4pPr indent="-298450" lvl="3" marL="1828800" algn="l">
              <a:lnSpc>
                <a:spcPct val="115000"/>
              </a:lnSpc>
              <a:spcBef>
                <a:spcPts val="0"/>
              </a:spcBef>
              <a:spcAft>
                <a:spcPts val="0"/>
              </a:spcAft>
              <a:buClr>
                <a:schemeClr val="accent2"/>
              </a:buClr>
              <a:buSzPts val="1100"/>
              <a:buChar char="●"/>
              <a:defRPr>
                <a:solidFill>
                  <a:schemeClr val="accent2"/>
                </a:solidFill>
              </a:defRPr>
            </a:lvl4pPr>
            <a:lvl5pPr indent="-298450" lvl="4" marL="2286000" algn="l">
              <a:lnSpc>
                <a:spcPct val="115000"/>
              </a:lnSpc>
              <a:spcBef>
                <a:spcPts val="0"/>
              </a:spcBef>
              <a:spcAft>
                <a:spcPts val="0"/>
              </a:spcAft>
              <a:buClr>
                <a:schemeClr val="accent2"/>
              </a:buClr>
              <a:buSzPts val="1100"/>
              <a:buChar char="○"/>
              <a:defRPr>
                <a:solidFill>
                  <a:schemeClr val="accent2"/>
                </a:solidFill>
              </a:defRPr>
            </a:lvl5pPr>
            <a:lvl6pPr indent="-298450" lvl="5" marL="2743200" algn="l">
              <a:lnSpc>
                <a:spcPct val="115000"/>
              </a:lnSpc>
              <a:spcBef>
                <a:spcPts val="0"/>
              </a:spcBef>
              <a:spcAft>
                <a:spcPts val="0"/>
              </a:spcAft>
              <a:buClr>
                <a:schemeClr val="accent2"/>
              </a:buClr>
              <a:buSzPts val="1100"/>
              <a:buChar char="■"/>
              <a:defRPr>
                <a:solidFill>
                  <a:schemeClr val="accent2"/>
                </a:solidFill>
              </a:defRPr>
            </a:lvl6pPr>
            <a:lvl7pPr indent="-298450" lvl="6" marL="3200400" algn="l">
              <a:lnSpc>
                <a:spcPct val="115000"/>
              </a:lnSpc>
              <a:spcBef>
                <a:spcPts val="0"/>
              </a:spcBef>
              <a:spcAft>
                <a:spcPts val="0"/>
              </a:spcAft>
              <a:buClr>
                <a:schemeClr val="accent2"/>
              </a:buClr>
              <a:buSzPts val="1100"/>
              <a:buChar char="●"/>
              <a:defRPr>
                <a:solidFill>
                  <a:schemeClr val="accent2"/>
                </a:solidFill>
              </a:defRPr>
            </a:lvl7pPr>
            <a:lvl8pPr indent="-298450" lvl="7" marL="3657600" algn="l">
              <a:lnSpc>
                <a:spcPct val="115000"/>
              </a:lnSpc>
              <a:spcBef>
                <a:spcPts val="0"/>
              </a:spcBef>
              <a:spcAft>
                <a:spcPts val="0"/>
              </a:spcAft>
              <a:buClr>
                <a:schemeClr val="accent2"/>
              </a:buClr>
              <a:buSzPts val="1100"/>
              <a:buChar char="○"/>
              <a:defRPr>
                <a:solidFill>
                  <a:schemeClr val="accent2"/>
                </a:solidFill>
              </a:defRPr>
            </a:lvl8pPr>
            <a:lvl9pPr indent="-298450" lvl="8" marL="4114800" algn="l">
              <a:lnSpc>
                <a:spcPct val="115000"/>
              </a:lnSpc>
              <a:spcBef>
                <a:spcPts val="0"/>
              </a:spcBef>
              <a:spcAft>
                <a:spcPts val="0"/>
              </a:spcAft>
              <a:buClr>
                <a:schemeClr val="accent2"/>
              </a:buClr>
              <a:buSzPts val="1100"/>
              <a:buChar char="■"/>
              <a:defRPr>
                <a:solidFill>
                  <a:schemeClr val="accent2"/>
                </a:solidFill>
              </a:defRPr>
            </a:lvl9pPr>
          </a:lstStyle>
          <a:p/>
        </p:txBody>
      </p:sp>
      <p:sp>
        <p:nvSpPr>
          <p:cNvPr id="34" name="Google Shape;34;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4"/>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4"/>
          <p:cNvSpPr txBox="1"/>
          <p:nvPr>
            <p:ph type="title"/>
          </p:nvPr>
        </p:nvSpPr>
        <p:spPr>
          <a:xfrm>
            <a:off x="311300" y="500925"/>
            <a:ext cx="3704400" cy="2049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38" name="Google Shape;38;p24"/>
          <p:cNvSpPr txBox="1"/>
          <p:nvPr>
            <p:ph idx="1" type="subTitle"/>
          </p:nvPr>
        </p:nvSpPr>
        <p:spPr>
          <a:xfrm>
            <a:off x="304800" y="2626725"/>
            <a:ext cx="3704400" cy="926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accent2"/>
              </a:buClr>
              <a:buSzPts val="1600"/>
              <a:buNone/>
              <a:defRPr sz="1600">
                <a:solidFill>
                  <a:schemeClr val="accent2"/>
                </a:solidFill>
              </a:defRPr>
            </a:lvl1pPr>
            <a:lvl2pPr lvl="1" algn="l">
              <a:lnSpc>
                <a:spcPct val="100000"/>
              </a:lnSpc>
              <a:spcBef>
                <a:spcPts val="0"/>
              </a:spcBef>
              <a:spcAft>
                <a:spcPts val="0"/>
              </a:spcAft>
              <a:buClr>
                <a:schemeClr val="accent2"/>
              </a:buClr>
              <a:buSzPts val="1600"/>
              <a:buNone/>
              <a:defRPr sz="1600">
                <a:solidFill>
                  <a:schemeClr val="accent2"/>
                </a:solidFill>
              </a:defRPr>
            </a:lvl2pPr>
            <a:lvl3pPr lvl="2" algn="l">
              <a:lnSpc>
                <a:spcPct val="100000"/>
              </a:lnSpc>
              <a:spcBef>
                <a:spcPts val="0"/>
              </a:spcBef>
              <a:spcAft>
                <a:spcPts val="0"/>
              </a:spcAft>
              <a:buClr>
                <a:schemeClr val="accent2"/>
              </a:buClr>
              <a:buSzPts val="1600"/>
              <a:buNone/>
              <a:defRPr sz="1600">
                <a:solidFill>
                  <a:schemeClr val="accent2"/>
                </a:solidFill>
              </a:defRPr>
            </a:lvl3pPr>
            <a:lvl4pPr lvl="3" algn="l">
              <a:lnSpc>
                <a:spcPct val="100000"/>
              </a:lnSpc>
              <a:spcBef>
                <a:spcPts val="0"/>
              </a:spcBef>
              <a:spcAft>
                <a:spcPts val="0"/>
              </a:spcAft>
              <a:buClr>
                <a:schemeClr val="accent2"/>
              </a:buClr>
              <a:buSzPts val="1600"/>
              <a:buNone/>
              <a:defRPr sz="1600">
                <a:solidFill>
                  <a:schemeClr val="accent2"/>
                </a:solidFill>
              </a:defRPr>
            </a:lvl4pPr>
            <a:lvl5pPr lvl="4" algn="l">
              <a:lnSpc>
                <a:spcPct val="100000"/>
              </a:lnSpc>
              <a:spcBef>
                <a:spcPts val="0"/>
              </a:spcBef>
              <a:spcAft>
                <a:spcPts val="0"/>
              </a:spcAft>
              <a:buClr>
                <a:schemeClr val="accent2"/>
              </a:buClr>
              <a:buSzPts val="1600"/>
              <a:buNone/>
              <a:defRPr sz="1600">
                <a:solidFill>
                  <a:schemeClr val="accent2"/>
                </a:solidFill>
              </a:defRPr>
            </a:lvl5pPr>
            <a:lvl6pPr lvl="5" algn="l">
              <a:lnSpc>
                <a:spcPct val="100000"/>
              </a:lnSpc>
              <a:spcBef>
                <a:spcPts val="0"/>
              </a:spcBef>
              <a:spcAft>
                <a:spcPts val="0"/>
              </a:spcAft>
              <a:buClr>
                <a:schemeClr val="accent2"/>
              </a:buClr>
              <a:buSzPts val="1600"/>
              <a:buNone/>
              <a:defRPr sz="1600">
                <a:solidFill>
                  <a:schemeClr val="accent2"/>
                </a:solidFill>
              </a:defRPr>
            </a:lvl6pPr>
            <a:lvl7pPr lvl="6" algn="l">
              <a:lnSpc>
                <a:spcPct val="100000"/>
              </a:lnSpc>
              <a:spcBef>
                <a:spcPts val="0"/>
              </a:spcBef>
              <a:spcAft>
                <a:spcPts val="0"/>
              </a:spcAft>
              <a:buClr>
                <a:schemeClr val="accent2"/>
              </a:buClr>
              <a:buSzPts val="1600"/>
              <a:buNone/>
              <a:defRPr sz="1600">
                <a:solidFill>
                  <a:schemeClr val="accent2"/>
                </a:solidFill>
              </a:defRPr>
            </a:lvl7pPr>
            <a:lvl8pPr lvl="7" algn="l">
              <a:lnSpc>
                <a:spcPct val="100000"/>
              </a:lnSpc>
              <a:spcBef>
                <a:spcPts val="0"/>
              </a:spcBef>
              <a:spcAft>
                <a:spcPts val="0"/>
              </a:spcAft>
              <a:buClr>
                <a:schemeClr val="accent2"/>
              </a:buClr>
              <a:buSzPts val="1600"/>
              <a:buNone/>
              <a:defRPr sz="1600">
                <a:solidFill>
                  <a:schemeClr val="accent2"/>
                </a:solidFill>
              </a:defRPr>
            </a:lvl8pPr>
            <a:lvl9pPr lvl="8" algn="l">
              <a:lnSpc>
                <a:spcPct val="100000"/>
              </a:lnSpc>
              <a:spcBef>
                <a:spcPts val="0"/>
              </a:spcBef>
              <a:spcAft>
                <a:spcPts val="0"/>
              </a:spcAft>
              <a:buClr>
                <a:schemeClr val="accent2"/>
              </a:buClr>
              <a:buSzPts val="1600"/>
              <a:buNone/>
              <a:defRPr sz="1600">
                <a:solidFill>
                  <a:schemeClr val="accent2"/>
                </a:solidFill>
              </a:defRPr>
            </a:lvl9pPr>
          </a:lstStyle>
          <a:p/>
        </p:txBody>
      </p:sp>
      <p:sp>
        <p:nvSpPr>
          <p:cNvPr id="39" name="Google Shape;39;p24"/>
          <p:cNvSpPr txBox="1"/>
          <p:nvPr>
            <p:ph idx="2" type="body"/>
          </p:nvPr>
        </p:nvSpPr>
        <p:spPr>
          <a:xfrm>
            <a:off x="4879025" y="500925"/>
            <a:ext cx="3954000" cy="4111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0" name="Google Shape;4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5"/>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5"/>
          <p:cNvSpPr txBox="1"/>
          <p:nvPr>
            <p:ph idx="1" type="body"/>
          </p:nvPr>
        </p:nvSpPr>
        <p:spPr>
          <a:xfrm>
            <a:off x="311700" y="4521400"/>
            <a:ext cx="7979400" cy="4605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44" name="Google Shape;4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45" name="Shape 45"/>
        <p:cNvGrpSpPr/>
        <p:nvPr/>
      </p:nvGrpSpPr>
      <p:grpSpPr>
        <a:xfrm>
          <a:off x="0" y="0"/>
          <a:ext cx="0" cy="0"/>
          <a:chOff x="0" y="0"/>
          <a:chExt cx="0" cy="0"/>
        </a:xfrm>
      </p:grpSpPr>
      <p:sp>
        <p:nvSpPr>
          <p:cNvPr id="46" name="Google Shape;46;p26"/>
          <p:cNvSpPr txBox="1"/>
          <p:nvPr>
            <p:ph hasCustomPrompt="1" type="title"/>
          </p:nvPr>
        </p:nvSpPr>
        <p:spPr>
          <a:xfrm>
            <a:off x="311750" y="831175"/>
            <a:ext cx="5334900" cy="1244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10000"/>
              <a:buNone/>
              <a:defRPr sz="10000">
                <a:solidFill>
                  <a:schemeClr val="lt1"/>
                </a:solidFill>
              </a:defRPr>
            </a:lvl1pPr>
            <a:lvl2pPr lvl="1" algn="l">
              <a:lnSpc>
                <a:spcPct val="100000"/>
              </a:lnSpc>
              <a:spcBef>
                <a:spcPts val="0"/>
              </a:spcBef>
              <a:spcAft>
                <a:spcPts val="0"/>
              </a:spcAft>
              <a:buClr>
                <a:schemeClr val="lt1"/>
              </a:buClr>
              <a:buSzPts val="10000"/>
              <a:buNone/>
              <a:defRPr sz="10000">
                <a:solidFill>
                  <a:schemeClr val="lt1"/>
                </a:solidFill>
              </a:defRPr>
            </a:lvl2pPr>
            <a:lvl3pPr lvl="2" algn="l">
              <a:lnSpc>
                <a:spcPct val="100000"/>
              </a:lnSpc>
              <a:spcBef>
                <a:spcPts val="0"/>
              </a:spcBef>
              <a:spcAft>
                <a:spcPts val="0"/>
              </a:spcAft>
              <a:buClr>
                <a:schemeClr val="lt1"/>
              </a:buClr>
              <a:buSzPts val="10000"/>
              <a:buNone/>
              <a:defRPr sz="10000">
                <a:solidFill>
                  <a:schemeClr val="lt1"/>
                </a:solidFill>
              </a:defRPr>
            </a:lvl3pPr>
            <a:lvl4pPr lvl="3" algn="l">
              <a:lnSpc>
                <a:spcPct val="100000"/>
              </a:lnSpc>
              <a:spcBef>
                <a:spcPts val="0"/>
              </a:spcBef>
              <a:spcAft>
                <a:spcPts val="0"/>
              </a:spcAft>
              <a:buClr>
                <a:schemeClr val="lt1"/>
              </a:buClr>
              <a:buSzPts val="10000"/>
              <a:buNone/>
              <a:defRPr sz="10000">
                <a:solidFill>
                  <a:schemeClr val="lt1"/>
                </a:solidFill>
              </a:defRPr>
            </a:lvl4pPr>
            <a:lvl5pPr lvl="4" algn="l">
              <a:lnSpc>
                <a:spcPct val="100000"/>
              </a:lnSpc>
              <a:spcBef>
                <a:spcPts val="0"/>
              </a:spcBef>
              <a:spcAft>
                <a:spcPts val="0"/>
              </a:spcAft>
              <a:buClr>
                <a:schemeClr val="lt1"/>
              </a:buClr>
              <a:buSzPts val="10000"/>
              <a:buNone/>
              <a:defRPr sz="10000">
                <a:solidFill>
                  <a:schemeClr val="lt1"/>
                </a:solidFill>
              </a:defRPr>
            </a:lvl5pPr>
            <a:lvl6pPr lvl="5" algn="l">
              <a:lnSpc>
                <a:spcPct val="100000"/>
              </a:lnSpc>
              <a:spcBef>
                <a:spcPts val="0"/>
              </a:spcBef>
              <a:spcAft>
                <a:spcPts val="0"/>
              </a:spcAft>
              <a:buClr>
                <a:schemeClr val="lt1"/>
              </a:buClr>
              <a:buSzPts val="10000"/>
              <a:buNone/>
              <a:defRPr sz="10000">
                <a:solidFill>
                  <a:schemeClr val="lt1"/>
                </a:solidFill>
              </a:defRPr>
            </a:lvl6pPr>
            <a:lvl7pPr lvl="6" algn="l">
              <a:lnSpc>
                <a:spcPct val="100000"/>
              </a:lnSpc>
              <a:spcBef>
                <a:spcPts val="0"/>
              </a:spcBef>
              <a:spcAft>
                <a:spcPts val="0"/>
              </a:spcAft>
              <a:buClr>
                <a:schemeClr val="lt1"/>
              </a:buClr>
              <a:buSzPts val="10000"/>
              <a:buNone/>
              <a:defRPr sz="10000">
                <a:solidFill>
                  <a:schemeClr val="lt1"/>
                </a:solidFill>
              </a:defRPr>
            </a:lvl7pPr>
            <a:lvl8pPr lvl="7" algn="l">
              <a:lnSpc>
                <a:spcPct val="100000"/>
              </a:lnSpc>
              <a:spcBef>
                <a:spcPts val="0"/>
              </a:spcBef>
              <a:spcAft>
                <a:spcPts val="0"/>
              </a:spcAft>
              <a:buClr>
                <a:schemeClr val="lt1"/>
              </a:buClr>
              <a:buSzPts val="10000"/>
              <a:buNone/>
              <a:defRPr sz="10000">
                <a:solidFill>
                  <a:schemeClr val="lt1"/>
                </a:solidFill>
              </a:defRPr>
            </a:lvl8pPr>
            <a:lvl9pPr lvl="8" algn="l">
              <a:lnSpc>
                <a:spcPct val="100000"/>
              </a:lnSpc>
              <a:spcBef>
                <a:spcPts val="0"/>
              </a:spcBef>
              <a:spcAft>
                <a:spcPts val="0"/>
              </a:spcAft>
              <a:buClr>
                <a:schemeClr val="lt1"/>
              </a:buClr>
              <a:buSzPts val="10000"/>
              <a:buNone/>
              <a:defRPr sz="10000">
                <a:solidFill>
                  <a:schemeClr val="lt1"/>
                </a:solidFill>
              </a:defRPr>
            </a:lvl9pPr>
          </a:lstStyle>
          <a:p>
            <a:r>
              <a:t>xx%</a:t>
            </a:r>
          </a:p>
        </p:txBody>
      </p:sp>
      <p:sp>
        <p:nvSpPr>
          <p:cNvPr id="47" name="Google Shape;47;p26"/>
          <p:cNvSpPr txBox="1"/>
          <p:nvPr>
            <p:ph idx="1" type="body"/>
          </p:nvPr>
        </p:nvSpPr>
        <p:spPr>
          <a:xfrm>
            <a:off x="311700" y="2121425"/>
            <a:ext cx="5334900" cy="9426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0"/>
              </a:spcBef>
              <a:spcAft>
                <a:spcPts val="0"/>
              </a:spcAft>
              <a:buClr>
                <a:schemeClr val="accent2"/>
              </a:buClr>
              <a:buSzPts val="1100"/>
              <a:buChar char="○"/>
              <a:defRPr>
                <a:solidFill>
                  <a:schemeClr val="accent2"/>
                </a:solidFill>
              </a:defRPr>
            </a:lvl2pPr>
            <a:lvl3pPr indent="-298450" lvl="2" marL="1371600" algn="l">
              <a:lnSpc>
                <a:spcPct val="115000"/>
              </a:lnSpc>
              <a:spcBef>
                <a:spcPts val="0"/>
              </a:spcBef>
              <a:spcAft>
                <a:spcPts val="0"/>
              </a:spcAft>
              <a:buClr>
                <a:schemeClr val="accent2"/>
              </a:buClr>
              <a:buSzPts val="1100"/>
              <a:buChar char="■"/>
              <a:defRPr>
                <a:solidFill>
                  <a:schemeClr val="accent2"/>
                </a:solidFill>
              </a:defRPr>
            </a:lvl3pPr>
            <a:lvl4pPr indent="-298450" lvl="3" marL="1828800" algn="l">
              <a:lnSpc>
                <a:spcPct val="115000"/>
              </a:lnSpc>
              <a:spcBef>
                <a:spcPts val="0"/>
              </a:spcBef>
              <a:spcAft>
                <a:spcPts val="0"/>
              </a:spcAft>
              <a:buClr>
                <a:schemeClr val="accent2"/>
              </a:buClr>
              <a:buSzPts val="1100"/>
              <a:buChar char="●"/>
              <a:defRPr>
                <a:solidFill>
                  <a:schemeClr val="accent2"/>
                </a:solidFill>
              </a:defRPr>
            </a:lvl4pPr>
            <a:lvl5pPr indent="-298450" lvl="4" marL="2286000" algn="l">
              <a:lnSpc>
                <a:spcPct val="115000"/>
              </a:lnSpc>
              <a:spcBef>
                <a:spcPts val="0"/>
              </a:spcBef>
              <a:spcAft>
                <a:spcPts val="0"/>
              </a:spcAft>
              <a:buClr>
                <a:schemeClr val="accent2"/>
              </a:buClr>
              <a:buSzPts val="1100"/>
              <a:buChar char="○"/>
              <a:defRPr>
                <a:solidFill>
                  <a:schemeClr val="accent2"/>
                </a:solidFill>
              </a:defRPr>
            </a:lvl5pPr>
            <a:lvl6pPr indent="-298450" lvl="5" marL="2743200" algn="l">
              <a:lnSpc>
                <a:spcPct val="115000"/>
              </a:lnSpc>
              <a:spcBef>
                <a:spcPts val="0"/>
              </a:spcBef>
              <a:spcAft>
                <a:spcPts val="0"/>
              </a:spcAft>
              <a:buClr>
                <a:schemeClr val="accent2"/>
              </a:buClr>
              <a:buSzPts val="1100"/>
              <a:buChar char="■"/>
              <a:defRPr>
                <a:solidFill>
                  <a:schemeClr val="accent2"/>
                </a:solidFill>
              </a:defRPr>
            </a:lvl6pPr>
            <a:lvl7pPr indent="-298450" lvl="6" marL="3200400" algn="l">
              <a:lnSpc>
                <a:spcPct val="115000"/>
              </a:lnSpc>
              <a:spcBef>
                <a:spcPts val="0"/>
              </a:spcBef>
              <a:spcAft>
                <a:spcPts val="0"/>
              </a:spcAft>
              <a:buClr>
                <a:schemeClr val="accent2"/>
              </a:buClr>
              <a:buSzPts val="1100"/>
              <a:buChar char="●"/>
              <a:defRPr>
                <a:solidFill>
                  <a:schemeClr val="accent2"/>
                </a:solidFill>
              </a:defRPr>
            </a:lvl7pPr>
            <a:lvl8pPr indent="-298450" lvl="7" marL="3657600" algn="l">
              <a:lnSpc>
                <a:spcPct val="115000"/>
              </a:lnSpc>
              <a:spcBef>
                <a:spcPts val="0"/>
              </a:spcBef>
              <a:spcAft>
                <a:spcPts val="0"/>
              </a:spcAft>
              <a:buClr>
                <a:schemeClr val="accent2"/>
              </a:buClr>
              <a:buSzPts val="1100"/>
              <a:buChar char="○"/>
              <a:defRPr>
                <a:solidFill>
                  <a:schemeClr val="accent2"/>
                </a:solidFill>
              </a:defRPr>
            </a:lvl8pPr>
            <a:lvl9pPr indent="-298450" lvl="8" marL="4114800" algn="l">
              <a:lnSpc>
                <a:spcPct val="115000"/>
              </a:lnSpc>
              <a:spcBef>
                <a:spcPts val="0"/>
              </a:spcBef>
              <a:spcAft>
                <a:spcPts val="0"/>
              </a:spcAft>
              <a:buClr>
                <a:schemeClr val="accent2"/>
              </a:buClr>
              <a:buSzPts val="1100"/>
              <a:buChar char="■"/>
              <a:defRPr>
                <a:solidFill>
                  <a:schemeClr val="accent2"/>
                </a:solidFill>
              </a:defRPr>
            </a:lvl9pPr>
          </a:lstStyle>
          <a:p/>
        </p:txBody>
      </p:sp>
      <p:sp>
        <p:nvSpPr>
          <p:cNvPr id="48" name="Google Shape;48;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1pPr>
            <a:lvl2pPr lvl="1"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2pPr>
            <a:lvl3pPr lvl="2"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3pPr>
            <a:lvl4pPr lvl="3"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4pPr>
            <a:lvl5pPr lvl="4"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5pPr>
            <a:lvl6pPr lvl="5"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6pPr>
            <a:lvl7pPr lvl="6"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7pPr>
            <a:lvl8pPr lvl="7"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8pPr>
            <a:lvl9pPr lvl="8"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9pPr>
          </a:lstStyle>
          <a:p/>
        </p:txBody>
      </p:sp>
      <p:sp>
        <p:nvSpPr>
          <p:cNvPr id="7" name="Google Shape;7;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8" name="Google Shape;8;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doi.org/10.48550/arXiv.1706.03762" TargetMode="External"/><Relationship Id="rId4" Type="http://schemas.openxmlformats.org/officeDocument/2006/relationships/hyperlink" Target="https://jonathan-hui.medium.com/nlp-word-embedding-glove-5e7f523999f6" TargetMode="External"/><Relationship Id="rId5" Type="http://schemas.openxmlformats.org/officeDocument/2006/relationships/hyperlink" Target="https://towardsdatascience.com/light-on-math-ml-intuitive-guide-to-understanding-glove-embeddings-b13b4f19c010" TargetMode="External"/><Relationship Id="rId6" Type="http://schemas.openxmlformats.org/officeDocument/2006/relationships/hyperlink" Target="https://machinelearningmastery.com/how-to-develop-lstm-models-for-time-series-forecastin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600"/>
              <a:buNone/>
            </a:pPr>
            <a:r>
              <a:t/>
            </a:r>
            <a:endParaRPr/>
          </a:p>
        </p:txBody>
      </p:sp>
      <p:pic>
        <p:nvPicPr>
          <p:cNvPr descr="A blurry image of words&#10;&#10;Description automatically generated" id="56" name="Google Shape;56;p1"/>
          <p:cNvPicPr preferRelativeResize="0"/>
          <p:nvPr/>
        </p:nvPicPr>
        <p:blipFill rotWithShape="1">
          <a:blip r:embed="rId3">
            <a:alphaModFix/>
          </a:blip>
          <a:srcRect b="0" l="0" r="0" t="0"/>
          <a:stretch/>
        </p:blipFill>
        <p:spPr>
          <a:xfrm>
            <a:off x="1" y="0"/>
            <a:ext cx="9147024" cy="5143500"/>
          </a:xfrm>
          <a:prstGeom prst="rect">
            <a:avLst/>
          </a:prstGeom>
          <a:noFill/>
          <a:ln>
            <a:noFill/>
          </a:ln>
        </p:spPr>
      </p:pic>
      <p:sp>
        <p:nvSpPr>
          <p:cNvPr id="57" name="Google Shape;57;p1"/>
          <p:cNvSpPr txBox="1"/>
          <p:nvPr/>
        </p:nvSpPr>
        <p:spPr>
          <a:xfrm>
            <a:off x="793100" y="645825"/>
            <a:ext cx="8039100" cy="128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accent1"/>
              </a:buClr>
              <a:buSzPts val="3600"/>
              <a:buFont typeface="Merriweather"/>
              <a:buNone/>
            </a:pPr>
            <a:r>
              <a:rPr b="1" i="0" lang="en-CA" sz="5400" u="none" cap="none" strike="noStrike">
                <a:solidFill>
                  <a:schemeClr val="lt1"/>
                </a:solidFill>
                <a:latin typeface="Merriweather"/>
                <a:ea typeface="Merriweather"/>
                <a:cs typeface="Merriweather"/>
                <a:sym typeface="Merriweather"/>
              </a:rPr>
              <a:t>GloVe powered fake article detection</a:t>
            </a:r>
            <a:endParaRPr/>
          </a:p>
        </p:txBody>
      </p:sp>
      <p:sp>
        <p:nvSpPr>
          <p:cNvPr id="58" name="Google Shape;58;p1"/>
          <p:cNvSpPr txBox="1"/>
          <p:nvPr/>
        </p:nvSpPr>
        <p:spPr>
          <a:xfrm>
            <a:off x="311700" y="2745225"/>
            <a:ext cx="8520600" cy="20526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b="1" i="0" sz="2800" u="none" cap="none" strike="noStrike">
              <a:solidFill>
                <a:schemeClr val="lt1"/>
              </a:solidFill>
              <a:latin typeface="Aharoni"/>
              <a:ea typeface="Aharoni"/>
              <a:cs typeface="Aharoni"/>
              <a:sym typeface="Aharoni"/>
            </a:endParaRPr>
          </a:p>
          <a:p>
            <a:pPr indent="0" lvl="0" marL="0" marR="0" rtl="0" algn="r">
              <a:lnSpc>
                <a:spcPct val="100000"/>
              </a:lnSpc>
              <a:spcBef>
                <a:spcPts val="0"/>
              </a:spcBef>
              <a:spcAft>
                <a:spcPts val="0"/>
              </a:spcAft>
              <a:buNone/>
            </a:pPr>
            <a:r>
              <a:rPr b="1" lang="en-CA" sz="2800">
                <a:solidFill>
                  <a:schemeClr val="lt1"/>
                </a:solidFill>
                <a:latin typeface="Aharoni"/>
                <a:ea typeface="Aharoni"/>
                <a:cs typeface="Aharoni"/>
                <a:sym typeface="Aharoni"/>
              </a:rPr>
              <a:t>Mahitha Sangem</a:t>
            </a:r>
            <a:endParaRPr/>
          </a:p>
          <a:p>
            <a:pPr indent="0" lvl="0" marL="0" marR="0" rtl="0" algn="r">
              <a:lnSpc>
                <a:spcPct val="100000"/>
              </a:lnSpc>
              <a:spcBef>
                <a:spcPts val="0"/>
              </a:spcBef>
              <a:spcAft>
                <a:spcPts val="0"/>
              </a:spcAft>
              <a:buNone/>
            </a:pPr>
            <a:r>
              <a:rPr b="1" i="0" lang="en-CA" sz="2800" u="none" cap="none" strike="noStrike">
                <a:solidFill>
                  <a:schemeClr val="lt1"/>
                </a:solidFill>
                <a:latin typeface="Aharoni"/>
                <a:ea typeface="Aharoni"/>
                <a:cs typeface="Aharoni"/>
                <a:sym typeface="Aharoni"/>
              </a:rPr>
              <a:t>Manvita Sangem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0"/>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a:t>Evaluation</a:t>
            </a:r>
            <a:endParaRPr/>
          </a:p>
        </p:txBody>
      </p:sp>
      <p:sp>
        <p:nvSpPr>
          <p:cNvPr id="185" name="Google Shape;185;p10"/>
          <p:cNvSpPr txBox="1"/>
          <p:nvPr>
            <p:ph idx="1" type="body"/>
          </p:nvPr>
        </p:nvSpPr>
        <p:spPr>
          <a:xfrm>
            <a:off x="145999" y="1371600"/>
            <a:ext cx="8881460" cy="3621741"/>
          </a:xfrm>
          <a:prstGeom prst="rect">
            <a:avLst/>
          </a:prstGeom>
          <a:noFill/>
          <a:ln>
            <a:noFill/>
          </a:ln>
        </p:spPr>
        <p:txBody>
          <a:bodyPr anchorCtr="0" anchor="ctr" bIns="91425" lIns="91425" spcFirstLastPara="1" rIns="91425" wrap="square" tIns="91425">
            <a:normAutofit/>
          </a:bodyPr>
          <a:lstStyle/>
          <a:p>
            <a:pPr indent="0" lvl="0" marL="146050" rtl="0" algn="l">
              <a:lnSpc>
                <a:spcPct val="115000"/>
              </a:lnSpc>
              <a:spcBef>
                <a:spcPts val="0"/>
              </a:spcBef>
              <a:spcAft>
                <a:spcPts val="0"/>
              </a:spcAft>
              <a:buClr>
                <a:schemeClr val="dk1"/>
              </a:buClr>
              <a:buSzPts val="1300"/>
              <a:buNone/>
            </a:pPr>
            <a:r>
              <a:t/>
            </a:r>
            <a:endParaRPr>
              <a:solidFill>
                <a:schemeClr val="dk1"/>
              </a:solidFill>
            </a:endParaRPr>
          </a:p>
          <a:p>
            <a:pPr indent="0" lvl="0" marL="146050" rtl="0" algn="l">
              <a:lnSpc>
                <a:spcPct val="115000"/>
              </a:lnSpc>
              <a:spcBef>
                <a:spcPts val="0"/>
              </a:spcBef>
              <a:spcAft>
                <a:spcPts val="0"/>
              </a:spcAft>
              <a:buClr>
                <a:schemeClr val="dk1"/>
              </a:buClr>
              <a:buSzPts val="1300"/>
              <a:buNone/>
            </a:pPr>
            <a:r>
              <a:rPr lang="en-CA">
                <a:solidFill>
                  <a:schemeClr val="dk1"/>
                </a:solidFill>
              </a:rPr>
              <a:t>Testing:</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Predictions obtained on x_test as y_pred and compared with y_test.</a:t>
            </a:r>
            <a:endParaRPr/>
          </a:p>
          <a:p>
            <a:pPr indent="-228600" lvl="0" marL="457200" rtl="0" algn="l">
              <a:lnSpc>
                <a:spcPct val="115000"/>
              </a:lnSpc>
              <a:spcBef>
                <a:spcPts val="0"/>
              </a:spcBef>
              <a:spcAft>
                <a:spcPts val="0"/>
              </a:spcAft>
              <a:buClr>
                <a:schemeClr val="dk1"/>
              </a:buClr>
              <a:buSzPts val="1300"/>
              <a:buNone/>
            </a:pPr>
            <a:r>
              <a:t/>
            </a:r>
            <a:endParaRPr>
              <a:solidFill>
                <a:schemeClr val="dk1"/>
              </a:solidFill>
            </a:endParaRPr>
          </a:p>
          <a:p>
            <a:pPr indent="0" lvl="0" marL="146050" rtl="0" algn="l">
              <a:lnSpc>
                <a:spcPct val="115000"/>
              </a:lnSpc>
              <a:spcBef>
                <a:spcPts val="0"/>
              </a:spcBef>
              <a:spcAft>
                <a:spcPts val="0"/>
              </a:spcAft>
              <a:buClr>
                <a:schemeClr val="dk1"/>
              </a:buClr>
              <a:buSzPts val="1300"/>
              <a:buNone/>
            </a:pPr>
            <a:r>
              <a:rPr lang="en-CA">
                <a:solidFill>
                  <a:schemeClr val="dk1"/>
                </a:solidFill>
              </a:rPr>
              <a:t>Performance evaluation metrics chosen:</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F1-Score. Primary metric for imbalanced binary classification, as it combines precision and recall. </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Classification report including F1-score, Precision, Recall and Accuracy.</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Confusion matrix to view TP, TN, FN and FP.</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ROC (Receiver Operating characteristic curve) and PR (Precision-Recall) plots. </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Observe AUC (Area Under ROC Curve)</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In this case, having least number of false negatives is desired when compared to false positives.</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1"/>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a:t>Results: Scores - Classification Report</a:t>
            </a:r>
            <a:endParaRPr/>
          </a:p>
        </p:txBody>
      </p:sp>
      <p:sp>
        <p:nvSpPr>
          <p:cNvPr id="191" name="Google Shape;191;p11"/>
          <p:cNvSpPr/>
          <p:nvPr/>
        </p:nvSpPr>
        <p:spPr>
          <a:xfrm>
            <a:off x="1033936" y="3028661"/>
            <a:ext cx="1032000" cy="417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CA" sz="1000" u="none" cap="none" strike="noStrike">
                <a:solidFill>
                  <a:srgbClr val="FFFFFF"/>
                </a:solidFill>
                <a:latin typeface="Roboto"/>
                <a:ea typeface="Roboto"/>
                <a:cs typeface="Roboto"/>
                <a:sym typeface="Roboto"/>
              </a:rPr>
              <a:t>Vision Transformer</a:t>
            </a:r>
            <a:endParaRPr b="0" i="0" sz="1000" u="none" cap="none" strike="noStrike">
              <a:solidFill>
                <a:srgbClr val="FFFFFF"/>
              </a:solidFill>
              <a:latin typeface="Roboto"/>
              <a:ea typeface="Roboto"/>
              <a:cs typeface="Roboto"/>
              <a:sym typeface="Roboto"/>
            </a:endParaRPr>
          </a:p>
        </p:txBody>
      </p:sp>
      <p:pic>
        <p:nvPicPr>
          <p:cNvPr id="192" name="Google Shape;192;p11"/>
          <p:cNvPicPr preferRelativeResize="0"/>
          <p:nvPr/>
        </p:nvPicPr>
        <p:blipFill>
          <a:blip r:embed="rId3">
            <a:alphaModFix/>
          </a:blip>
          <a:stretch>
            <a:fillRect/>
          </a:stretch>
        </p:blipFill>
        <p:spPr>
          <a:xfrm>
            <a:off x="311725" y="1518325"/>
            <a:ext cx="8520599" cy="2589625"/>
          </a:xfrm>
          <a:prstGeom prst="rect">
            <a:avLst/>
          </a:prstGeom>
          <a:noFill/>
          <a:ln>
            <a:noFill/>
          </a:ln>
        </p:spPr>
      </p:pic>
      <p:sp>
        <p:nvSpPr>
          <p:cNvPr id="193" name="Google Shape;193;p11"/>
          <p:cNvSpPr txBox="1"/>
          <p:nvPr/>
        </p:nvSpPr>
        <p:spPr>
          <a:xfrm>
            <a:off x="630925" y="4233675"/>
            <a:ext cx="6332100" cy="41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CA" sz="1300">
                <a:solidFill>
                  <a:schemeClr val="dk2"/>
                </a:solidFill>
                <a:latin typeface="Roboto"/>
                <a:ea typeface="Roboto"/>
                <a:cs typeface="Roboto"/>
                <a:sym typeface="Roboto"/>
              </a:rPr>
              <a:t>Best Recall and F1-Score by LSTM.</a:t>
            </a:r>
            <a:endParaRPr sz="1300">
              <a:solidFill>
                <a:schemeClr val="dk2"/>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2a39966cd19_0_2"/>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a:t>Results: ROC and PR Plots (LSTM)</a:t>
            </a:r>
            <a:endParaRPr/>
          </a:p>
        </p:txBody>
      </p:sp>
      <p:sp>
        <p:nvSpPr>
          <p:cNvPr id="199" name="Google Shape;199;g2a39966cd19_0_2"/>
          <p:cNvSpPr txBox="1"/>
          <p:nvPr/>
        </p:nvSpPr>
        <p:spPr>
          <a:xfrm rot="-5400000">
            <a:off x="-917850" y="2684850"/>
            <a:ext cx="3017700" cy="400200"/>
          </a:xfrm>
          <a:prstGeom prst="rect">
            <a:avLst/>
          </a:prstGeom>
          <a:solidFill>
            <a:schemeClr val="lt2"/>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n-CA">
                <a:solidFill>
                  <a:schemeClr val="lt1"/>
                </a:solidFill>
                <a:latin typeface="Roboto"/>
                <a:ea typeface="Roboto"/>
                <a:cs typeface="Roboto"/>
                <a:sym typeface="Roboto"/>
              </a:rPr>
              <a:t>Receiver Operating Characteristics </a:t>
            </a:r>
            <a:endParaRPr b="0" i="0" sz="1400" u="none" cap="none" strike="noStrike">
              <a:solidFill>
                <a:schemeClr val="lt1"/>
              </a:solidFill>
              <a:latin typeface="Roboto"/>
              <a:ea typeface="Roboto"/>
              <a:cs typeface="Roboto"/>
              <a:sym typeface="Roboto"/>
            </a:endParaRPr>
          </a:p>
        </p:txBody>
      </p:sp>
      <p:sp>
        <p:nvSpPr>
          <p:cNvPr id="200" name="Google Shape;200;g2a39966cd19_0_2"/>
          <p:cNvSpPr txBox="1"/>
          <p:nvPr/>
        </p:nvSpPr>
        <p:spPr>
          <a:xfrm rot="5400000">
            <a:off x="6709825" y="2684850"/>
            <a:ext cx="3017700" cy="400200"/>
          </a:xfrm>
          <a:prstGeom prst="rect">
            <a:avLst/>
          </a:prstGeom>
          <a:solidFill>
            <a:schemeClr val="lt2"/>
          </a:solid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400"/>
              <a:buFont typeface="Arial"/>
              <a:buNone/>
            </a:pPr>
            <a:r>
              <a:rPr lang="en-CA">
                <a:solidFill>
                  <a:schemeClr val="lt1"/>
                </a:solidFill>
                <a:latin typeface="Roboto"/>
                <a:ea typeface="Roboto"/>
                <a:cs typeface="Roboto"/>
                <a:sym typeface="Roboto"/>
              </a:rPr>
              <a:t>Precision Recall curve</a:t>
            </a:r>
            <a:endParaRPr b="0" i="0" sz="1400" u="none" cap="none" strike="noStrike">
              <a:solidFill>
                <a:schemeClr val="lt1"/>
              </a:solidFill>
              <a:latin typeface="Roboto"/>
              <a:ea typeface="Roboto"/>
              <a:cs typeface="Roboto"/>
              <a:sym typeface="Roboto"/>
            </a:endParaRPr>
          </a:p>
        </p:txBody>
      </p:sp>
      <p:pic>
        <p:nvPicPr>
          <p:cNvPr id="201" name="Google Shape;201;g2a39966cd19_0_2"/>
          <p:cNvPicPr preferRelativeResize="0"/>
          <p:nvPr/>
        </p:nvPicPr>
        <p:blipFill>
          <a:blip r:embed="rId3">
            <a:alphaModFix/>
          </a:blip>
          <a:stretch>
            <a:fillRect/>
          </a:stretch>
        </p:blipFill>
        <p:spPr>
          <a:xfrm>
            <a:off x="943500" y="1447663"/>
            <a:ext cx="3185000" cy="2946125"/>
          </a:xfrm>
          <a:prstGeom prst="rect">
            <a:avLst/>
          </a:prstGeom>
          <a:noFill/>
          <a:ln>
            <a:noFill/>
          </a:ln>
        </p:spPr>
      </p:pic>
      <p:pic>
        <p:nvPicPr>
          <p:cNvPr id="202" name="Google Shape;202;g2a39966cd19_0_2"/>
          <p:cNvPicPr preferRelativeResize="0"/>
          <p:nvPr/>
        </p:nvPicPr>
        <p:blipFill>
          <a:blip r:embed="rId4">
            <a:alphaModFix/>
          </a:blip>
          <a:stretch>
            <a:fillRect/>
          </a:stretch>
        </p:blipFill>
        <p:spPr>
          <a:xfrm>
            <a:off x="4499661" y="1411888"/>
            <a:ext cx="3320815" cy="3017700"/>
          </a:xfrm>
          <a:prstGeom prst="rect">
            <a:avLst/>
          </a:prstGeom>
          <a:noFill/>
          <a:ln>
            <a:noFill/>
          </a:ln>
        </p:spPr>
      </p:pic>
      <p:sp>
        <p:nvSpPr>
          <p:cNvPr id="203" name="Google Shape;203;g2a39966cd19_0_2"/>
          <p:cNvSpPr txBox="1"/>
          <p:nvPr/>
        </p:nvSpPr>
        <p:spPr>
          <a:xfrm>
            <a:off x="1156725" y="4633725"/>
            <a:ext cx="43092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CA" sz="1300">
                <a:solidFill>
                  <a:schemeClr val="dk2"/>
                </a:solidFill>
                <a:latin typeface="Roboto"/>
                <a:ea typeface="Roboto"/>
                <a:cs typeface="Roboto"/>
                <a:sym typeface="Roboto"/>
              </a:rPr>
              <a:t>Area Under Curve (AUC): 98%</a:t>
            </a:r>
            <a:endParaRPr sz="1300">
              <a:solidFill>
                <a:schemeClr val="dk2"/>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1ec8ad59252_0_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CA"/>
              <a:t>Results: Confusion Matrix (LSTM)</a:t>
            </a:r>
            <a:endParaRPr/>
          </a:p>
        </p:txBody>
      </p:sp>
      <p:sp>
        <p:nvSpPr>
          <p:cNvPr id="209" name="Google Shape;209;g1ec8ad59252_0_0"/>
          <p:cNvSpPr txBox="1"/>
          <p:nvPr>
            <p:ph idx="2" type="body"/>
          </p:nvPr>
        </p:nvSpPr>
        <p:spPr>
          <a:xfrm>
            <a:off x="5552475" y="1517125"/>
            <a:ext cx="3079500" cy="30762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CA"/>
              <a:t>For LSTM:</a:t>
            </a:r>
            <a:endParaRPr/>
          </a:p>
          <a:p>
            <a:pPr indent="0" lvl="0" marL="457200" rtl="0" algn="l">
              <a:spcBef>
                <a:spcPts val="0"/>
              </a:spcBef>
              <a:spcAft>
                <a:spcPts val="0"/>
              </a:spcAft>
              <a:buNone/>
            </a:pPr>
            <a:r>
              <a:t/>
            </a:r>
            <a:endParaRPr/>
          </a:p>
          <a:p>
            <a:pPr indent="-311150" lvl="0" marL="457200" rtl="0" algn="l">
              <a:lnSpc>
                <a:spcPct val="200000"/>
              </a:lnSpc>
              <a:spcBef>
                <a:spcPts val="0"/>
              </a:spcBef>
              <a:spcAft>
                <a:spcPts val="0"/>
              </a:spcAft>
              <a:buSzPts val="1300"/>
              <a:buChar char="●"/>
            </a:pPr>
            <a:r>
              <a:rPr lang="en-CA"/>
              <a:t>True Positives: 4607</a:t>
            </a:r>
            <a:endParaRPr/>
          </a:p>
          <a:p>
            <a:pPr indent="-311150" lvl="0" marL="457200" rtl="0" algn="l">
              <a:lnSpc>
                <a:spcPct val="200000"/>
              </a:lnSpc>
              <a:spcBef>
                <a:spcPts val="0"/>
              </a:spcBef>
              <a:spcAft>
                <a:spcPts val="0"/>
              </a:spcAft>
              <a:buSzPts val="1300"/>
              <a:buChar char="●"/>
            </a:pPr>
            <a:r>
              <a:rPr lang="en-CA"/>
              <a:t>True Negatives: 4149</a:t>
            </a:r>
            <a:endParaRPr/>
          </a:p>
          <a:p>
            <a:pPr indent="-311150" lvl="0" marL="457200" rtl="0" algn="l">
              <a:lnSpc>
                <a:spcPct val="200000"/>
              </a:lnSpc>
              <a:spcBef>
                <a:spcPts val="0"/>
              </a:spcBef>
              <a:spcAft>
                <a:spcPts val="0"/>
              </a:spcAft>
              <a:buSzPts val="1300"/>
              <a:buChar char="●"/>
            </a:pPr>
            <a:r>
              <a:rPr lang="en-CA"/>
              <a:t>False Positives: 87</a:t>
            </a:r>
            <a:endParaRPr/>
          </a:p>
          <a:p>
            <a:pPr indent="-311150" lvl="0" marL="457200" rtl="0" algn="l">
              <a:lnSpc>
                <a:spcPct val="200000"/>
              </a:lnSpc>
              <a:spcBef>
                <a:spcPts val="0"/>
              </a:spcBef>
              <a:spcAft>
                <a:spcPts val="0"/>
              </a:spcAft>
              <a:buSzPts val="1300"/>
              <a:buChar char="●"/>
            </a:pPr>
            <a:r>
              <a:rPr lang="en-CA"/>
              <a:t>False Negatives: 93</a:t>
            </a:r>
            <a:endParaRPr/>
          </a:p>
        </p:txBody>
      </p:sp>
      <p:pic>
        <p:nvPicPr>
          <p:cNvPr id="210" name="Google Shape;210;g1ec8ad59252_0_0"/>
          <p:cNvPicPr preferRelativeResize="0"/>
          <p:nvPr/>
        </p:nvPicPr>
        <p:blipFill>
          <a:blip r:embed="rId3">
            <a:alphaModFix/>
          </a:blip>
          <a:stretch>
            <a:fillRect/>
          </a:stretch>
        </p:blipFill>
        <p:spPr>
          <a:xfrm>
            <a:off x="803925" y="1330875"/>
            <a:ext cx="3918974" cy="38126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4"/>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lt1"/>
              </a:buClr>
              <a:buSzPts val="2800"/>
              <a:buNone/>
            </a:pPr>
            <a:r>
              <a:rPr lang="en-CA"/>
              <a:t>Future Work</a:t>
            </a:r>
            <a:endParaRPr/>
          </a:p>
        </p:txBody>
      </p:sp>
      <p:sp>
        <p:nvSpPr>
          <p:cNvPr id="216" name="Google Shape;216;p14"/>
          <p:cNvSpPr txBox="1"/>
          <p:nvPr>
            <p:ph idx="1" type="body"/>
          </p:nvPr>
        </p:nvSpPr>
        <p:spPr>
          <a:xfrm>
            <a:off x="380325" y="1799075"/>
            <a:ext cx="5508300" cy="3116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lang="en-CA" sz="1500"/>
              <a:t>A single technique is not good for all the applications, could expand the research with a variety of other models.</a:t>
            </a:r>
            <a:endParaRPr sz="1500"/>
          </a:p>
          <a:p>
            <a:pPr indent="-311150" lvl="0" marL="457200" rtl="0" algn="l">
              <a:lnSpc>
                <a:spcPct val="115000"/>
              </a:lnSpc>
              <a:spcBef>
                <a:spcPts val="0"/>
              </a:spcBef>
              <a:spcAft>
                <a:spcPts val="0"/>
              </a:spcAft>
              <a:buSzPts val="1300"/>
              <a:buChar char="●"/>
            </a:pPr>
            <a:r>
              <a:rPr lang="en-CA" sz="1500"/>
              <a:t>Utilize time-series techniques like rolling window to enhance the prediction quality. </a:t>
            </a:r>
            <a:endParaRPr/>
          </a:p>
          <a:p>
            <a:pPr indent="-311150" lvl="0" marL="457200" rtl="0" algn="l">
              <a:lnSpc>
                <a:spcPct val="115000"/>
              </a:lnSpc>
              <a:spcBef>
                <a:spcPts val="0"/>
              </a:spcBef>
              <a:spcAft>
                <a:spcPts val="0"/>
              </a:spcAft>
              <a:buSzPts val="1300"/>
              <a:buChar char="●"/>
            </a:pPr>
            <a:r>
              <a:rPr lang="en-CA" sz="1500"/>
              <a:t>Transformers – a new buzzword (ChatGPT, and other GenAI models being widely used)</a:t>
            </a:r>
            <a:endParaRPr/>
          </a:p>
          <a:p>
            <a:pPr indent="-311150" lvl="0" marL="457200" rtl="0" algn="l">
              <a:lnSpc>
                <a:spcPct val="115000"/>
              </a:lnSpc>
              <a:spcBef>
                <a:spcPts val="0"/>
              </a:spcBef>
              <a:spcAft>
                <a:spcPts val="0"/>
              </a:spcAft>
              <a:buSzPts val="1300"/>
              <a:buChar char="●"/>
            </a:pPr>
            <a:r>
              <a:rPr lang="en-CA" sz="1500"/>
              <a:t>Implement t</a:t>
            </a:r>
            <a:r>
              <a:rPr lang="en-CA" sz="1500"/>
              <a:t>ransformers specially used for NLP tasks. But work better with more data.</a:t>
            </a:r>
            <a:endParaRPr/>
          </a:p>
          <a:p>
            <a:pPr indent="-311150" lvl="0" marL="457200" rtl="0" algn="l">
              <a:lnSpc>
                <a:spcPct val="115000"/>
              </a:lnSpc>
              <a:spcBef>
                <a:spcPts val="0"/>
              </a:spcBef>
              <a:spcAft>
                <a:spcPts val="0"/>
              </a:spcAft>
              <a:buSzPts val="1300"/>
              <a:buChar char="●"/>
            </a:pPr>
            <a:r>
              <a:rPr lang="en-CA" sz="1500"/>
              <a:t>Attention mechanisms further help with text detection and classification.</a:t>
            </a:r>
            <a:endParaRPr/>
          </a:p>
        </p:txBody>
      </p:sp>
      <p:pic>
        <p:nvPicPr>
          <p:cNvPr id="217" name="Google Shape;217;p14"/>
          <p:cNvPicPr preferRelativeResize="0"/>
          <p:nvPr/>
        </p:nvPicPr>
        <p:blipFill rotWithShape="1">
          <a:blip r:embed="rId3">
            <a:alphaModFix/>
          </a:blip>
          <a:srcRect b="0" l="69857" r="-67849" t="0"/>
          <a:stretch/>
        </p:blipFill>
        <p:spPr>
          <a:xfrm>
            <a:off x="6124742" y="1289450"/>
            <a:ext cx="6518057" cy="3751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5"/>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a:t>Conclusion	</a:t>
            </a:r>
            <a:endParaRPr/>
          </a:p>
        </p:txBody>
      </p:sp>
      <p:grpSp>
        <p:nvGrpSpPr>
          <p:cNvPr id="223" name="Google Shape;223;p15"/>
          <p:cNvGrpSpPr/>
          <p:nvPr/>
        </p:nvGrpSpPr>
        <p:grpSpPr>
          <a:xfrm>
            <a:off x="4772450" y="144747"/>
            <a:ext cx="3923410" cy="1476373"/>
            <a:chOff x="2789770" y="1116389"/>
            <a:chExt cx="5127300" cy="1246200"/>
          </a:xfrm>
        </p:grpSpPr>
        <p:sp>
          <p:nvSpPr>
            <p:cNvPr id="224" name="Google Shape;224;p15"/>
            <p:cNvSpPr/>
            <p:nvPr/>
          </p:nvSpPr>
          <p:spPr>
            <a:xfrm>
              <a:off x="2789770" y="1116389"/>
              <a:ext cx="5127300" cy="1246200"/>
            </a:xfrm>
            <a:prstGeom prst="rect">
              <a:avLst/>
            </a:prstGeom>
            <a:noFill/>
            <a:ln cap="flat"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15"/>
            <p:cNvSpPr txBox="1"/>
            <p:nvPr/>
          </p:nvSpPr>
          <p:spPr>
            <a:xfrm>
              <a:off x="2970522" y="1451801"/>
              <a:ext cx="4765800" cy="5754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1200"/>
                </a:spcAft>
                <a:buClr>
                  <a:srgbClr val="000000"/>
                </a:buClr>
                <a:buSzPts val="1300"/>
                <a:buFont typeface="Arial"/>
                <a:buNone/>
              </a:pPr>
              <a:r>
                <a:rPr lang="en-CA" sz="1300">
                  <a:latin typeface="Roboto"/>
                  <a:ea typeface="Roboto"/>
                  <a:cs typeface="Roboto"/>
                  <a:sym typeface="Roboto"/>
                </a:rPr>
                <a:t>Most implementations with this dataset use shuffle or stratify, which should be avoided while dealing with time-series data, as preference has to be given to data order. But, due to the nature of the data, stratify had to be implemented to </a:t>
              </a:r>
              <a:r>
                <a:rPr lang="en-CA" sz="1300">
                  <a:latin typeface="Roboto"/>
                  <a:ea typeface="Roboto"/>
                  <a:cs typeface="Roboto"/>
                  <a:sym typeface="Roboto"/>
                </a:rPr>
                <a:t>achieve</a:t>
              </a:r>
              <a:r>
                <a:rPr lang="en-CA" sz="1300">
                  <a:latin typeface="Roboto"/>
                  <a:ea typeface="Roboto"/>
                  <a:cs typeface="Roboto"/>
                  <a:sym typeface="Roboto"/>
                </a:rPr>
                <a:t> better performance.</a:t>
              </a:r>
              <a:endParaRPr b="0" i="0" sz="1200" u="none" cap="none" strike="noStrike">
                <a:latin typeface="Roboto"/>
                <a:ea typeface="Roboto"/>
                <a:cs typeface="Roboto"/>
                <a:sym typeface="Roboto"/>
              </a:endParaRPr>
            </a:p>
          </p:txBody>
        </p:sp>
      </p:grpSp>
      <p:grpSp>
        <p:nvGrpSpPr>
          <p:cNvPr id="226" name="Google Shape;226;p15"/>
          <p:cNvGrpSpPr/>
          <p:nvPr/>
        </p:nvGrpSpPr>
        <p:grpSpPr>
          <a:xfrm>
            <a:off x="4772487" y="1699670"/>
            <a:ext cx="3923390" cy="921723"/>
            <a:chOff x="2789787" y="1946474"/>
            <a:chExt cx="4772400" cy="790500"/>
          </a:xfrm>
        </p:grpSpPr>
        <p:sp>
          <p:nvSpPr>
            <p:cNvPr id="227" name="Google Shape;227;p15"/>
            <p:cNvSpPr/>
            <p:nvPr/>
          </p:nvSpPr>
          <p:spPr>
            <a:xfrm>
              <a:off x="2789787" y="1946474"/>
              <a:ext cx="4772400" cy="790500"/>
            </a:xfrm>
            <a:prstGeom prst="rect">
              <a:avLst/>
            </a:prstGeom>
            <a:noFill/>
            <a:ln cap="flat"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5"/>
            <p:cNvSpPr txBox="1"/>
            <p:nvPr/>
          </p:nvSpPr>
          <p:spPr>
            <a:xfrm>
              <a:off x="2928837" y="1990563"/>
              <a:ext cx="4373100" cy="6906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1200"/>
                </a:spcAft>
                <a:buClr>
                  <a:srgbClr val="000000"/>
                </a:buClr>
                <a:buSzPts val="1300"/>
                <a:buFont typeface="Arial"/>
                <a:buNone/>
              </a:pPr>
              <a:r>
                <a:rPr b="0" i="0" lang="en-CA" sz="1300" u="none" cap="none" strike="noStrike">
                  <a:solidFill>
                    <a:schemeClr val="dk1"/>
                  </a:solidFill>
                  <a:latin typeface="Roboto"/>
                  <a:ea typeface="Roboto"/>
                  <a:cs typeface="Roboto"/>
                  <a:sym typeface="Roboto"/>
                </a:rPr>
                <a:t>In this domain of classification, having minimum false negatives takes priority over false positives, as false positives could further be investigated manually. Recall* &amp; F1-score</a:t>
              </a:r>
              <a:r>
                <a:rPr lang="en-CA" sz="1300">
                  <a:solidFill>
                    <a:schemeClr val="dk1"/>
                  </a:solidFill>
                  <a:latin typeface="Roboto"/>
                  <a:ea typeface="Roboto"/>
                  <a:cs typeface="Roboto"/>
                  <a:sym typeface="Roboto"/>
                </a:rPr>
                <a:t>*</a:t>
              </a:r>
              <a:endParaRPr b="0" i="0" sz="1300" u="none" cap="none" strike="noStrike">
                <a:solidFill>
                  <a:schemeClr val="dk1"/>
                </a:solidFill>
                <a:latin typeface="Roboto"/>
                <a:ea typeface="Roboto"/>
                <a:cs typeface="Roboto"/>
                <a:sym typeface="Roboto"/>
              </a:endParaRPr>
            </a:p>
          </p:txBody>
        </p:sp>
      </p:grpSp>
      <p:grpSp>
        <p:nvGrpSpPr>
          <p:cNvPr id="229" name="Google Shape;229;p15"/>
          <p:cNvGrpSpPr/>
          <p:nvPr/>
        </p:nvGrpSpPr>
        <p:grpSpPr>
          <a:xfrm>
            <a:off x="4772542" y="2721637"/>
            <a:ext cx="3923256" cy="1207818"/>
            <a:chOff x="2789775" y="2884971"/>
            <a:chExt cx="4497600" cy="663600"/>
          </a:xfrm>
        </p:grpSpPr>
        <p:sp>
          <p:nvSpPr>
            <p:cNvPr id="230" name="Google Shape;230;p15"/>
            <p:cNvSpPr/>
            <p:nvPr/>
          </p:nvSpPr>
          <p:spPr>
            <a:xfrm>
              <a:off x="2789775" y="2906939"/>
              <a:ext cx="4497600" cy="629700"/>
            </a:xfrm>
            <a:prstGeom prst="rect">
              <a:avLst/>
            </a:prstGeom>
            <a:noFill/>
            <a:ln cap="flat"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15"/>
            <p:cNvSpPr txBox="1"/>
            <p:nvPr/>
          </p:nvSpPr>
          <p:spPr>
            <a:xfrm>
              <a:off x="2876150" y="2884971"/>
              <a:ext cx="4324800" cy="6636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1200"/>
                </a:spcAft>
                <a:buClr>
                  <a:srgbClr val="000000"/>
                </a:buClr>
                <a:buSzPts val="1300"/>
                <a:buFont typeface="Arial"/>
                <a:buNone/>
              </a:pPr>
              <a:r>
                <a:rPr b="0" i="0" lang="en-CA" sz="1300" u="none" cap="none" strike="noStrike">
                  <a:latin typeface="Roboto"/>
                  <a:ea typeface="Roboto"/>
                  <a:cs typeface="Roboto"/>
                  <a:sym typeface="Roboto"/>
                </a:rPr>
                <a:t>More applications in this domain: Social media misinformation control, political manipulation prevention, plagiarism detection in academics, phishing detection in cybersecurity context, countering fake articles related to health, etc.</a:t>
              </a:r>
              <a:endParaRPr b="0" i="0" sz="1300" u="none" cap="none" strike="noStrike">
                <a:latin typeface="Roboto"/>
                <a:ea typeface="Roboto"/>
                <a:cs typeface="Roboto"/>
                <a:sym typeface="Roboto"/>
              </a:endParaRPr>
            </a:p>
          </p:txBody>
        </p:sp>
      </p:grpSp>
      <p:sp>
        <p:nvSpPr>
          <p:cNvPr id="232" name="Google Shape;232;p15"/>
          <p:cNvSpPr txBox="1"/>
          <p:nvPr/>
        </p:nvSpPr>
        <p:spPr>
          <a:xfrm>
            <a:off x="4848600" y="4029675"/>
            <a:ext cx="3775200" cy="985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en-CA" sz="1300" u="none" cap="none" strike="noStrike">
                <a:solidFill>
                  <a:srgbClr val="000000"/>
                </a:solidFill>
                <a:latin typeface="Roboto"/>
                <a:ea typeface="Roboto"/>
                <a:cs typeface="Roboto"/>
                <a:sym typeface="Roboto"/>
              </a:rPr>
              <a:t>Fake article detection plays a vital role in maintaining trust, preventing the spread of misinformation, and upholding the quality and integrity of information across various domains.</a:t>
            </a:r>
            <a:endParaRPr/>
          </a:p>
        </p:txBody>
      </p:sp>
      <p:sp>
        <p:nvSpPr>
          <p:cNvPr id="233" name="Google Shape;233;p15"/>
          <p:cNvSpPr/>
          <p:nvPr/>
        </p:nvSpPr>
        <p:spPr>
          <a:xfrm>
            <a:off x="4772450" y="4029675"/>
            <a:ext cx="3923400" cy="1002600"/>
          </a:xfrm>
          <a:prstGeom prst="rect">
            <a:avLst/>
          </a:prstGeom>
          <a:noFill/>
          <a:ln cap="flat"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6"/>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a:t>References</a:t>
            </a:r>
            <a:endParaRPr/>
          </a:p>
        </p:txBody>
      </p:sp>
      <p:sp>
        <p:nvSpPr>
          <p:cNvPr id="239" name="Google Shape;239;p16"/>
          <p:cNvSpPr txBox="1"/>
          <p:nvPr>
            <p:ph idx="1" type="body"/>
          </p:nvPr>
        </p:nvSpPr>
        <p:spPr>
          <a:xfrm>
            <a:off x="4633625" y="169075"/>
            <a:ext cx="4166400" cy="4842196"/>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SzPts val="1300"/>
              <a:buNone/>
            </a:pPr>
            <a:r>
              <a:rPr lang="en-CA"/>
              <a:t>[1] Fake and real news dataset: </a:t>
            </a:r>
            <a:r>
              <a:rPr lang="en-CA" u="sng">
                <a:solidFill>
                  <a:schemeClr val="hlink"/>
                </a:solidFill>
              </a:rPr>
              <a:t>https://www.kaggle.com/datasets/clmentbisaillon/fake-and-real-news-dataset/data </a:t>
            </a:r>
            <a:endParaRPr/>
          </a:p>
          <a:p>
            <a:pPr indent="0" lvl="0" marL="0" rtl="0" algn="l">
              <a:lnSpc>
                <a:spcPct val="115000"/>
              </a:lnSpc>
              <a:spcBef>
                <a:spcPts val="0"/>
              </a:spcBef>
              <a:spcAft>
                <a:spcPts val="0"/>
              </a:spcAft>
              <a:buSzPts val="1300"/>
              <a:buNone/>
            </a:pPr>
            <a:r>
              <a:t/>
            </a:r>
            <a:endParaRPr u="sng">
              <a:solidFill>
                <a:schemeClr val="hlink"/>
              </a:solidFill>
            </a:endParaRPr>
          </a:p>
          <a:p>
            <a:pPr indent="0" lvl="0" marL="0" rtl="0" algn="l">
              <a:lnSpc>
                <a:spcPct val="115000"/>
              </a:lnSpc>
              <a:spcBef>
                <a:spcPts val="0"/>
              </a:spcBef>
              <a:spcAft>
                <a:spcPts val="0"/>
              </a:spcAft>
              <a:buSzPts val="1300"/>
              <a:buNone/>
            </a:pPr>
            <a:r>
              <a:rPr lang="en-CA"/>
              <a:t>[2] Ashish Vaswani, Noam Shazeer, Niki Parmar, Jakob Uszkoreit, Llion Jones, Aidan N. Gomez, Lukasz Kaiser, Illia Polosukhin., “</a:t>
            </a:r>
            <a:r>
              <a:rPr b="1" lang="en-CA"/>
              <a:t>Attention Is All You Need</a:t>
            </a:r>
            <a:r>
              <a:rPr lang="en-CA"/>
              <a:t>”, </a:t>
            </a:r>
            <a:r>
              <a:rPr lang="en-CA" u="sng">
                <a:solidFill>
                  <a:schemeClr val="hlink"/>
                </a:solidFill>
                <a:hlinkClick r:id="rId3"/>
              </a:rPr>
              <a:t>https://doi.org/10.48550/arXiv.1706.03762</a:t>
            </a:r>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0"/>
              </a:spcBef>
              <a:spcAft>
                <a:spcPts val="0"/>
              </a:spcAft>
              <a:buSzPts val="1300"/>
              <a:buNone/>
            </a:pPr>
            <a:r>
              <a:rPr lang="en-CA"/>
              <a:t>[3] NLP — Word Embedding &amp; GloVe</a:t>
            </a:r>
            <a:endParaRPr/>
          </a:p>
          <a:p>
            <a:pPr indent="0" lvl="0" marL="0" rtl="0" algn="l">
              <a:lnSpc>
                <a:spcPct val="115000"/>
              </a:lnSpc>
              <a:spcBef>
                <a:spcPts val="0"/>
              </a:spcBef>
              <a:spcAft>
                <a:spcPts val="0"/>
              </a:spcAft>
              <a:buSzPts val="1300"/>
              <a:buNone/>
            </a:pPr>
            <a:r>
              <a:rPr lang="en-CA" u="sng">
                <a:solidFill>
                  <a:schemeClr val="hlink"/>
                </a:solidFill>
                <a:hlinkClick r:id="rId4"/>
              </a:rPr>
              <a:t>https://jonathan-hui.medium.com/nlp-word-embedding-glove-5e7f523999f6</a:t>
            </a:r>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0"/>
              </a:spcBef>
              <a:spcAft>
                <a:spcPts val="0"/>
              </a:spcAft>
              <a:buSzPts val="1300"/>
              <a:buNone/>
            </a:pPr>
            <a:r>
              <a:rPr lang="en-CA"/>
              <a:t>[4] Intuitive Guide to Understanding GloVe Embeddings</a:t>
            </a:r>
            <a:endParaRPr/>
          </a:p>
          <a:p>
            <a:pPr indent="0" lvl="0" marL="0" rtl="0" algn="l">
              <a:lnSpc>
                <a:spcPct val="115000"/>
              </a:lnSpc>
              <a:spcBef>
                <a:spcPts val="0"/>
              </a:spcBef>
              <a:spcAft>
                <a:spcPts val="0"/>
              </a:spcAft>
              <a:buSzPts val="1300"/>
              <a:buNone/>
            </a:pPr>
            <a:r>
              <a:rPr lang="en-CA" u="sng">
                <a:solidFill>
                  <a:schemeClr val="hlink"/>
                </a:solidFill>
                <a:hlinkClick r:id="rId5"/>
              </a:rPr>
              <a:t>https://towardsdatascience.com/light-on-math-ml-intuitive-guide-to-understanding-glove-embeddings-b13b4f19c010</a:t>
            </a:r>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0"/>
              </a:spcBef>
              <a:spcAft>
                <a:spcPts val="0"/>
              </a:spcAft>
              <a:buSzPts val="1300"/>
              <a:buNone/>
            </a:pPr>
            <a:r>
              <a:rPr lang="en-CA"/>
              <a:t>[5] How to Develop LSTM Models for Time Series Forecasting</a:t>
            </a:r>
            <a:endParaRPr/>
          </a:p>
          <a:p>
            <a:pPr indent="0" lvl="0" marL="0" rtl="0" algn="l">
              <a:lnSpc>
                <a:spcPct val="115000"/>
              </a:lnSpc>
              <a:spcBef>
                <a:spcPts val="0"/>
              </a:spcBef>
              <a:spcAft>
                <a:spcPts val="0"/>
              </a:spcAft>
              <a:buSzPts val="1300"/>
              <a:buNone/>
            </a:pPr>
            <a:r>
              <a:rPr lang="en-CA" u="sng">
                <a:solidFill>
                  <a:schemeClr val="hlink"/>
                </a:solidFill>
                <a:hlinkClick r:id="rId6"/>
              </a:rPr>
              <a:t>https://machinelearningmastery.com/how-to-develop-lstm-models-for-time-series-forecasting/</a:t>
            </a:r>
            <a:endParaRPr/>
          </a:p>
          <a:p>
            <a:pPr indent="0" lvl="0" marL="0" rtl="0" algn="l">
              <a:lnSpc>
                <a:spcPct val="115000"/>
              </a:lnSpc>
              <a:spcBef>
                <a:spcPts val="0"/>
              </a:spcBef>
              <a:spcAft>
                <a:spcPts val="0"/>
              </a:spcAft>
              <a:buSzPts val="13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7"/>
          <p:cNvSpPr txBox="1"/>
          <p:nvPr>
            <p:ph type="title"/>
          </p:nvPr>
        </p:nvSpPr>
        <p:spPr>
          <a:xfrm>
            <a:off x="623400" y="1369325"/>
            <a:ext cx="3405000" cy="9138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600"/>
              <a:buNone/>
            </a:pPr>
            <a:r>
              <a:rPr lang="en-CA"/>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2"/>
          <p:cNvSpPr txBox="1"/>
          <p:nvPr>
            <p:ph type="title"/>
          </p:nvPr>
        </p:nvSpPr>
        <p:spPr>
          <a:xfrm>
            <a:off x="311650" y="221825"/>
            <a:ext cx="8732100" cy="658200"/>
          </a:xfrm>
          <a:prstGeom prst="rect">
            <a:avLst/>
          </a:prstGeom>
          <a:noFill/>
          <a:ln>
            <a:noFill/>
          </a:ln>
        </p:spPr>
        <p:txBody>
          <a:bodyPr anchorCtr="0" anchor="ctr"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CA"/>
              <a:t>Contents</a:t>
            </a:r>
            <a:endParaRPr/>
          </a:p>
        </p:txBody>
      </p:sp>
      <p:sp>
        <p:nvSpPr>
          <p:cNvPr id="64" name="Google Shape;64;p2"/>
          <p:cNvSpPr/>
          <p:nvPr/>
        </p:nvSpPr>
        <p:spPr>
          <a:xfrm>
            <a:off x="1334918" y="1753383"/>
            <a:ext cx="594300" cy="36900"/>
          </a:xfrm>
          <a:prstGeom prst="roundRect">
            <a:avLst>
              <a:gd fmla="val 50000"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 name="Google Shape;65;p2"/>
          <p:cNvGrpSpPr/>
          <p:nvPr/>
        </p:nvGrpSpPr>
        <p:grpSpPr>
          <a:xfrm>
            <a:off x="62762" y="1489610"/>
            <a:ext cx="1623065" cy="1897975"/>
            <a:chOff x="369672" y="1960450"/>
            <a:chExt cx="1623065" cy="1897975"/>
          </a:xfrm>
        </p:grpSpPr>
        <p:sp>
          <p:nvSpPr>
            <p:cNvPr id="66" name="Google Shape;66;p2"/>
            <p:cNvSpPr/>
            <p:nvPr/>
          </p:nvSpPr>
          <p:spPr>
            <a:xfrm>
              <a:off x="861672" y="1960450"/>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
            <p:cNvSpPr txBox="1"/>
            <p:nvPr/>
          </p:nvSpPr>
          <p:spPr>
            <a:xfrm>
              <a:off x="940422"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1</a:t>
              </a:r>
              <a:endParaRPr b="1" i="0" sz="800" u="none" cap="none" strike="noStrike">
                <a:solidFill>
                  <a:schemeClr val="accent1"/>
                </a:solidFill>
                <a:latin typeface="Roboto"/>
                <a:ea typeface="Roboto"/>
                <a:cs typeface="Roboto"/>
                <a:sym typeface="Roboto"/>
              </a:endParaRPr>
            </a:p>
          </p:txBody>
        </p:sp>
        <p:sp>
          <p:nvSpPr>
            <p:cNvPr id="68" name="Google Shape;68;p2"/>
            <p:cNvSpPr txBox="1"/>
            <p:nvPr/>
          </p:nvSpPr>
          <p:spPr>
            <a:xfrm>
              <a:off x="414437" y="2814260"/>
              <a:ext cx="15783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Motivation &amp; Problem definition </a:t>
              </a:r>
              <a:endParaRPr/>
            </a:p>
          </p:txBody>
        </p:sp>
        <p:sp>
          <p:nvSpPr>
            <p:cNvPr id="69" name="Google Shape;69;p2"/>
            <p:cNvSpPr txBox="1"/>
            <p:nvPr/>
          </p:nvSpPr>
          <p:spPr>
            <a:xfrm>
              <a:off x="369672" y="3121025"/>
              <a:ext cx="1578300" cy="73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t/>
              </a:r>
              <a:endParaRPr b="0" i="0" sz="800" u="none" cap="none" strike="noStrike">
                <a:solidFill>
                  <a:srgbClr val="A72A1E"/>
                </a:solidFill>
                <a:latin typeface="Roboto"/>
                <a:ea typeface="Roboto"/>
                <a:cs typeface="Roboto"/>
                <a:sym typeface="Roboto"/>
              </a:endParaRPr>
            </a:p>
          </p:txBody>
        </p:sp>
      </p:grpSp>
      <p:grpSp>
        <p:nvGrpSpPr>
          <p:cNvPr id="70" name="Google Shape;70;p2"/>
          <p:cNvGrpSpPr/>
          <p:nvPr/>
        </p:nvGrpSpPr>
        <p:grpSpPr>
          <a:xfrm>
            <a:off x="1667438" y="1489610"/>
            <a:ext cx="1537206" cy="1897975"/>
            <a:chOff x="2114712" y="1960450"/>
            <a:chExt cx="1537206" cy="1897975"/>
          </a:xfrm>
        </p:grpSpPr>
        <p:sp>
          <p:nvSpPr>
            <p:cNvPr id="71" name="Google Shape;71;p2"/>
            <p:cNvSpPr/>
            <p:nvPr/>
          </p:nvSpPr>
          <p:spPr>
            <a:xfrm>
              <a:off x="2586168" y="1960450"/>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
            <p:cNvSpPr txBox="1"/>
            <p:nvPr/>
          </p:nvSpPr>
          <p:spPr>
            <a:xfrm>
              <a:off x="2114712" y="2664225"/>
              <a:ext cx="15372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Dataset</a:t>
              </a:r>
              <a:endParaRPr b="1" i="0" sz="1000" u="none" cap="none" strike="noStrike">
                <a:solidFill>
                  <a:schemeClr val="lt2"/>
                </a:solidFill>
                <a:latin typeface="Roboto"/>
                <a:ea typeface="Roboto"/>
                <a:cs typeface="Roboto"/>
                <a:sym typeface="Roboto"/>
              </a:endParaRPr>
            </a:p>
          </p:txBody>
        </p:sp>
        <p:sp>
          <p:nvSpPr>
            <p:cNvPr id="73" name="Google Shape;73;p2"/>
            <p:cNvSpPr txBox="1"/>
            <p:nvPr/>
          </p:nvSpPr>
          <p:spPr>
            <a:xfrm>
              <a:off x="2114718" y="3121025"/>
              <a:ext cx="1537200" cy="73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t/>
              </a:r>
              <a:endParaRPr b="0" i="0" sz="800" u="none" cap="none" strike="noStrike">
                <a:solidFill>
                  <a:srgbClr val="A72A1E"/>
                </a:solidFill>
                <a:latin typeface="Roboto"/>
                <a:ea typeface="Roboto"/>
                <a:cs typeface="Roboto"/>
                <a:sym typeface="Roboto"/>
              </a:endParaRPr>
            </a:p>
          </p:txBody>
        </p:sp>
        <p:sp>
          <p:nvSpPr>
            <p:cNvPr id="74" name="Google Shape;74;p2"/>
            <p:cNvSpPr txBox="1"/>
            <p:nvPr/>
          </p:nvSpPr>
          <p:spPr>
            <a:xfrm>
              <a:off x="2664918"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2</a:t>
              </a:r>
              <a:endParaRPr b="1" i="0" sz="800" u="none" cap="none" strike="noStrike">
                <a:solidFill>
                  <a:schemeClr val="accent1"/>
                </a:solidFill>
                <a:latin typeface="Roboto"/>
                <a:ea typeface="Roboto"/>
                <a:cs typeface="Roboto"/>
                <a:sym typeface="Roboto"/>
              </a:endParaRPr>
            </a:p>
          </p:txBody>
        </p:sp>
      </p:grpSp>
      <p:grpSp>
        <p:nvGrpSpPr>
          <p:cNvPr id="75" name="Google Shape;75;p2"/>
          <p:cNvGrpSpPr/>
          <p:nvPr/>
        </p:nvGrpSpPr>
        <p:grpSpPr>
          <a:xfrm>
            <a:off x="3855175" y="1478654"/>
            <a:ext cx="2758697" cy="1120181"/>
            <a:chOff x="4290102" y="1960450"/>
            <a:chExt cx="2758697" cy="1120181"/>
          </a:xfrm>
        </p:grpSpPr>
        <p:sp>
          <p:nvSpPr>
            <p:cNvPr id="76" name="Google Shape;76;p2"/>
            <p:cNvSpPr/>
            <p:nvPr/>
          </p:nvSpPr>
          <p:spPr>
            <a:xfrm>
              <a:off x="4290102" y="1960450"/>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
            <p:cNvSpPr txBox="1"/>
            <p:nvPr/>
          </p:nvSpPr>
          <p:spPr>
            <a:xfrm>
              <a:off x="5511599" y="2634231"/>
              <a:ext cx="15372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Feature Extraction</a:t>
              </a:r>
              <a:endParaRPr b="1" i="0" sz="1000" u="none" cap="none" strike="noStrike">
                <a:solidFill>
                  <a:schemeClr val="lt2"/>
                </a:solidFill>
                <a:latin typeface="Roboto"/>
                <a:ea typeface="Roboto"/>
                <a:cs typeface="Roboto"/>
                <a:sym typeface="Roboto"/>
              </a:endParaRPr>
            </a:p>
          </p:txBody>
        </p:sp>
        <p:sp>
          <p:nvSpPr>
            <p:cNvPr id="78" name="Google Shape;78;p2"/>
            <p:cNvSpPr txBox="1"/>
            <p:nvPr/>
          </p:nvSpPr>
          <p:spPr>
            <a:xfrm>
              <a:off x="4368852"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3</a:t>
              </a:r>
              <a:endParaRPr b="1" i="0" sz="800" u="none" cap="none" strike="noStrike">
                <a:solidFill>
                  <a:schemeClr val="accent1"/>
                </a:solidFill>
                <a:latin typeface="Roboto"/>
                <a:ea typeface="Roboto"/>
                <a:cs typeface="Roboto"/>
                <a:sym typeface="Roboto"/>
              </a:endParaRPr>
            </a:p>
          </p:txBody>
        </p:sp>
      </p:grpSp>
      <p:grpSp>
        <p:nvGrpSpPr>
          <p:cNvPr id="79" name="Google Shape;79;p2"/>
          <p:cNvGrpSpPr/>
          <p:nvPr/>
        </p:nvGrpSpPr>
        <p:grpSpPr>
          <a:xfrm>
            <a:off x="155941" y="1478654"/>
            <a:ext cx="8117317" cy="3652572"/>
            <a:chOff x="648750" y="1960450"/>
            <a:chExt cx="8117317" cy="3652572"/>
          </a:xfrm>
        </p:grpSpPr>
        <p:sp>
          <p:nvSpPr>
            <p:cNvPr id="80" name="Google Shape;80;p2"/>
            <p:cNvSpPr/>
            <p:nvPr/>
          </p:nvSpPr>
          <p:spPr>
            <a:xfrm>
              <a:off x="5999340" y="1960450"/>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
            <p:cNvSpPr txBox="1"/>
            <p:nvPr/>
          </p:nvSpPr>
          <p:spPr>
            <a:xfrm>
              <a:off x="7228867" y="2559114"/>
              <a:ext cx="15372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Model Development</a:t>
              </a:r>
              <a:endParaRPr b="1" i="0" sz="1000" u="none" cap="none" strike="noStrike">
                <a:solidFill>
                  <a:schemeClr val="lt2"/>
                </a:solidFill>
                <a:latin typeface="Roboto"/>
                <a:ea typeface="Roboto"/>
                <a:cs typeface="Roboto"/>
                <a:sym typeface="Roboto"/>
              </a:endParaRPr>
            </a:p>
          </p:txBody>
        </p:sp>
        <p:sp>
          <p:nvSpPr>
            <p:cNvPr id="82" name="Google Shape;82;p2"/>
            <p:cNvSpPr txBox="1"/>
            <p:nvPr/>
          </p:nvSpPr>
          <p:spPr>
            <a:xfrm>
              <a:off x="648750" y="4875622"/>
              <a:ext cx="1537200" cy="737400"/>
            </a:xfrm>
            <a:prstGeom prst="rect">
              <a:avLst/>
            </a:prstGeom>
            <a:noFill/>
            <a:ln>
              <a:noFill/>
            </a:ln>
          </p:spPr>
          <p:txBody>
            <a:bodyPr anchorCtr="0" anchor="t" bIns="91425" lIns="91425" spcFirstLastPara="1" rIns="91425" wrap="square" tIns="91425">
              <a:noAutofit/>
            </a:bodyPr>
            <a:lstStyle/>
            <a:p>
              <a:pPr indent="-57150" lvl="0" marL="57150" marR="0" rtl="0" algn="ctr">
                <a:lnSpc>
                  <a:spcPct val="115000"/>
                </a:lnSpc>
                <a:spcBef>
                  <a:spcPts val="0"/>
                </a:spcBef>
                <a:spcAft>
                  <a:spcPts val="0"/>
                </a:spcAft>
                <a:buClr>
                  <a:srgbClr val="858585"/>
                </a:buClr>
                <a:buSzPts val="800"/>
                <a:buFont typeface="Roboto"/>
                <a:buChar char="●"/>
              </a:pPr>
              <a:r>
                <a:rPr b="0" i="0" lang="en-CA" sz="800" u="none" cap="none" strike="noStrike">
                  <a:solidFill>
                    <a:srgbClr val="858585"/>
                  </a:solidFill>
                  <a:latin typeface="Roboto"/>
                  <a:ea typeface="Roboto"/>
                  <a:cs typeface="Roboto"/>
                  <a:sym typeface="Roboto"/>
                </a:rPr>
                <a:t>Scores - Classification Report (*F1-score)</a:t>
              </a:r>
              <a:endParaRPr b="0" i="0" sz="800" u="none" cap="none" strike="noStrike">
                <a:solidFill>
                  <a:srgbClr val="858585"/>
                </a:solidFill>
                <a:latin typeface="Roboto"/>
                <a:ea typeface="Roboto"/>
                <a:cs typeface="Roboto"/>
                <a:sym typeface="Roboto"/>
              </a:endParaRPr>
            </a:p>
            <a:p>
              <a:pPr indent="-57150" lvl="0" marL="57150" marR="0" rtl="0" algn="ctr">
                <a:lnSpc>
                  <a:spcPct val="115000"/>
                </a:lnSpc>
                <a:spcBef>
                  <a:spcPts val="0"/>
                </a:spcBef>
                <a:spcAft>
                  <a:spcPts val="0"/>
                </a:spcAft>
                <a:buClr>
                  <a:srgbClr val="858585"/>
                </a:buClr>
                <a:buSzPts val="800"/>
                <a:buFont typeface="Roboto"/>
                <a:buChar char="●"/>
              </a:pPr>
              <a:r>
                <a:rPr b="0" i="0" lang="en-CA" sz="800" u="none" cap="none" strike="noStrike">
                  <a:solidFill>
                    <a:srgbClr val="858585"/>
                  </a:solidFill>
                  <a:latin typeface="Roboto"/>
                  <a:ea typeface="Roboto"/>
                  <a:cs typeface="Roboto"/>
                  <a:sym typeface="Roboto"/>
                </a:rPr>
                <a:t>ROC and PR curves</a:t>
              </a:r>
              <a:endParaRPr b="0" i="0" sz="800" u="none" cap="none" strike="noStrike">
                <a:solidFill>
                  <a:srgbClr val="858585"/>
                </a:solidFill>
                <a:latin typeface="Roboto"/>
                <a:ea typeface="Roboto"/>
                <a:cs typeface="Roboto"/>
                <a:sym typeface="Roboto"/>
              </a:endParaRPr>
            </a:p>
            <a:p>
              <a:pPr indent="-57150" lvl="0" marL="57150" marR="0" rtl="0" algn="ctr">
                <a:lnSpc>
                  <a:spcPct val="115000"/>
                </a:lnSpc>
                <a:spcBef>
                  <a:spcPts val="0"/>
                </a:spcBef>
                <a:spcAft>
                  <a:spcPts val="0"/>
                </a:spcAft>
                <a:buClr>
                  <a:srgbClr val="858585"/>
                </a:buClr>
                <a:buSzPts val="800"/>
                <a:buFont typeface="Roboto"/>
                <a:buChar char="●"/>
              </a:pPr>
              <a:r>
                <a:rPr b="0" i="0" lang="en-CA" sz="800" u="none" cap="none" strike="noStrike">
                  <a:solidFill>
                    <a:srgbClr val="858585"/>
                  </a:solidFill>
                  <a:latin typeface="Roboto"/>
                  <a:ea typeface="Roboto"/>
                  <a:cs typeface="Roboto"/>
                  <a:sym typeface="Roboto"/>
                </a:rPr>
                <a:t>Confusion Matrix</a:t>
              </a:r>
              <a:endParaRPr b="0" i="0" sz="800" u="none" cap="none" strike="noStrike">
                <a:solidFill>
                  <a:srgbClr val="858585"/>
                </a:solidFill>
                <a:latin typeface="Roboto"/>
                <a:ea typeface="Roboto"/>
                <a:cs typeface="Roboto"/>
                <a:sym typeface="Roboto"/>
              </a:endParaRPr>
            </a:p>
          </p:txBody>
        </p:sp>
        <p:sp>
          <p:nvSpPr>
            <p:cNvPr id="83" name="Google Shape;83;p2"/>
            <p:cNvSpPr txBox="1"/>
            <p:nvPr/>
          </p:nvSpPr>
          <p:spPr>
            <a:xfrm>
              <a:off x="6078090"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4</a:t>
              </a:r>
              <a:endParaRPr b="1" i="0" sz="800" u="none" cap="none" strike="noStrike">
                <a:solidFill>
                  <a:schemeClr val="accent1"/>
                </a:solidFill>
                <a:latin typeface="Roboto"/>
                <a:ea typeface="Roboto"/>
                <a:cs typeface="Roboto"/>
                <a:sym typeface="Roboto"/>
              </a:endParaRPr>
            </a:p>
          </p:txBody>
        </p:sp>
      </p:grpSp>
      <p:grpSp>
        <p:nvGrpSpPr>
          <p:cNvPr id="84" name="Google Shape;84;p2"/>
          <p:cNvGrpSpPr/>
          <p:nvPr/>
        </p:nvGrpSpPr>
        <p:grpSpPr>
          <a:xfrm>
            <a:off x="135669" y="1489610"/>
            <a:ext cx="7638040" cy="3054411"/>
            <a:chOff x="664853" y="1960450"/>
            <a:chExt cx="7638040" cy="3054411"/>
          </a:xfrm>
        </p:grpSpPr>
        <p:sp>
          <p:nvSpPr>
            <p:cNvPr id="85" name="Google Shape;85;p2"/>
            <p:cNvSpPr/>
            <p:nvPr/>
          </p:nvSpPr>
          <p:spPr>
            <a:xfrm>
              <a:off x="7708593" y="1960450"/>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
            <p:cNvSpPr txBox="1"/>
            <p:nvPr/>
          </p:nvSpPr>
          <p:spPr>
            <a:xfrm>
              <a:off x="664853" y="4568461"/>
              <a:ext cx="15372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Evaluation &amp; Results</a:t>
              </a:r>
              <a:endParaRPr b="1" i="0" sz="1000" u="none" cap="none" strike="noStrike">
                <a:solidFill>
                  <a:schemeClr val="lt2"/>
                </a:solidFill>
                <a:latin typeface="Roboto"/>
                <a:ea typeface="Roboto"/>
                <a:cs typeface="Roboto"/>
                <a:sym typeface="Roboto"/>
              </a:endParaRPr>
            </a:p>
          </p:txBody>
        </p:sp>
        <p:sp>
          <p:nvSpPr>
            <p:cNvPr id="87" name="Google Shape;87;p2"/>
            <p:cNvSpPr txBox="1"/>
            <p:nvPr/>
          </p:nvSpPr>
          <p:spPr>
            <a:xfrm>
              <a:off x="5686942" y="3121025"/>
              <a:ext cx="1537200" cy="73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t/>
              </a:r>
              <a:endParaRPr b="0" i="0" sz="800" u="none" cap="none" strike="noStrike">
                <a:solidFill>
                  <a:srgbClr val="858585"/>
                </a:solidFill>
                <a:latin typeface="Roboto"/>
                <a:ea typeface="Roboto"/>
                <a:cs typeface="Roboto"/>
                <a:sym typeface="Roboto"/>
              </a:endParaRPr>
            </a:p>
          </p:txBody>
        </p:sp>
        <p:sp>
          <p:nvSpPr>
            <p:cNvPr id="88" name="Google Shape;88;p2"/>
            <p:cNvSpPr txBox="1"/>
            <p:nvPr/>
          </p:nvSpPr>
          <p:spPr>
            <a:xfrm>
              <a:off x="7787343"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5</a:t>
              </a:r>
              <a:endParaRPr b="1" i="0" sz="800" u="none" cap="none" strike="noStrike">
                <a:solidFill>
                  <a:schemeClr val="accent1"/>
                </a:solidFill>
                <a:latin typeface="Roboto"/>
                <a:ea typeface="Roboto"/>
                <a:cs typeface="Roboto"/>
                <a:sym typeface="Roboto"/>
              </a:endParaRPr>
            </a:p>
          </p:txBody>
        </p:sp>
      </p:grpSp>
      <p:sp>
        <p:nvSpPr>
          <p:cNvPr id="89" name="Google Shape;89;p2"/>
          <p:cNvSpPr/>
          <p:nvPr/>
        </p:nvSpPr>
        <p:spPr>
          <a:xfrm>
            <a:off x="2994645" y="1747664"/>
            <a:ext cx="594300" cy="36900"/>
          </a:xfrm>
          <a:prstGeom prst="roundRect">
            <a:avLst>
              <a:gd fmla="val 50000"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
          <p:cNvSpPr/>
          <p:nvPr/>
        </p:nvSpPr>
        <p:spPr>
          <a:xfrm>
            <a:off x="4642561" y="1737466"/>
            <a:ext cx="594300" cy="36900"/>
          </a:xfrm>
          <a:prstGeom prst="roundRect">
            <a:avLst>
              <a:gd fmla="val 50000"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
          <p:cNvSpPr/>
          <p:nvPr/>
        </p:nvSpPr>
        <p:spPr>
          <a:xfrm>
            <a:off x="6316722" y="1733668"/>
            <a:ext cx="594300" cy="36900"/>
          </a:xfrm>
          <a:prstGeom prst="roundRect">
            <a:avLst>
              <a:gd fmla="val 50000"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 name="Google Shape;92;p2"/>
          <p:cNvGrpSpPr/>
          <p:nvPr/>
        </p:nvGrpSpPr>
        <p:grpSpPr>
          <a:xfrm>
            <a:off x="1674521" y="3514334"/>
            <a:ext cx="3320508" cy="1897975"/>
            <a:chOff x="369672" y="1960450"/>
            <a:chExt cx="3320508" cy="1897975"/>
          </a:xfrm>
        </p:grpSpPr>
        <p:sp>
          <p:nvSpPr>
            <p:cNvPr id="93" name="Google Shape;93;p2"/>
            <p:cNvSpPr/>
            <p:nvPr/>
          </p:nvSpPr>
          <p:spPr>
            <a:xfrm>
              <a:off x="861672" y="1960450"/>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2"/>
            <p:cNvSpPr txBox="1"/>
            <p:nvPr/>
          </p:nvSpPr>
          <p:spPr>
            <a:xfrm>
              <a:off x="940422"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7</a:t>
              </a:r>
              <a:endParaRPr b="1" i="0" sz="800" u="none" cap="none" strike="noStrike">
                <a:solidFill>
                  <a:schemeClr val="accent1"/>
                </a:solidFill>
                <a:latin typeface="Roboto"/>
                <a:ea typeface="Roboto"/>
                <a:cs typeface="Roboto"/>
                <a:sym typeface="Roboto"/>
              </a:endParaRPr>
            </a:p>
          </p:txBody>
        </p:sp>
        <p:sp>
          <p:nvSpPr>
            <p:cNvPr id="95" name="Google Shape;95;p2"/>
            <p:cNvSpPr txBox="1"/>
            <p:nvPr/>
          </p:nvSpPr>
          <p:spPr>
            <a:xfrm>
              <a:off x="2111880" y="2665223"/>
              <a:ext cx="15783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Future Work</a:t>
              </a:r>
              <a:endParaRPr b="1" i="0" sz="1000" u="none" cap="none" strike="noStrike">
                <a:solidFill>
                  <a:schemeClr val="lt2"/>
                </a:solidFill>
                <a:latin typeface="Roboto"/>
                <a:ea typeface="Roboto"/>
                <a:cs typeface="Roboto"/>
                <a:sym typeface="Roboto"/>
              </a:endParaRPr>
            </a:p>
          </p:txBody>
        </p:sp>
        <p:sp>
          <p:nvSpPr>
            <p:cNvPr id="96" name="Google Shape;96;p2"/>
            <p:cNvSpPr txBox="1"/>
            <p:nvPr/>
          </p:nvSpPr>
          <p:spPr>
            <a:xfrm>
              <a:off x="369672" y="3121025"/>
              <a:ext cx="1578300" cy="73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t/>
              </a:r>
              <a:endParaRPr b="0" i="0" sz="800" u="none" cap="none" strike="noStrike">
                <a:solidFill>
                  <a:srgbClr val="A72A1E"/>
                </a:solidFill>
                <a:latin typeface="Roboto"/>
                <a:ea typeface="Roboto"/>
                <a:cs typeface="Roboto"/>
                <a:sym typeface="Roboto"/>
              </a:endParaRPr>
            </a:p>
          </p:txBody>
        </p:sp>
      </p:grpSp>
      <p:sp>
        <p:nvSpPr>
          <p:cNvPr id="97" name="Google Shape;97;p2"/>
          <p:cNvSpPr txBox="1"/>
          <p:nvPr/>
        </p:nvSpPr>
        <p:spPr>
          <a:xfrm>
            <a:off x="6683425" y="2424013"/>
            <a:ext cx="1537200" cy="737400"/>
          </a:xfrm>
          <a:prstGeom prst="rect">
            <a:avLst/>
          </a:prstGeom>
          <a:noFill/>
          <a:ln>
            <a:noFill/>
          </a:ln>
        </p:spPr>
        <p:txBody>
          <a:bodyPr anchorCtr="0" anchor="t" bIns="91425" lIns="91425" spcFirstLastPara="1" rIns="91425" wrap="square" tIns="91425">
            <a:noAutofit/>
          </a:bodyPr>
          <a:lstStyle/>
          <a:p>
            <a:pPr indent="-57150" lvl="0" marL="57150" marR="0" rtl="0" algn="ctr">
              <a:lnSpc>
                <a:spcPct val="115000"/>
              </a:lnSpc>
              <a:spcBef>
                <a:spcPts val="0"/>
              </a:spcBef>
              <a:spcAft>
                <a:spcPts val="0"/>
              </a:spcAft>
              <a:buClr>
                <a:srgbClr val="858585"/>
              </a:buClr>
              <a:buSzPts val="800"/>
              <a:buFont typeface="Roboto"/>
              <a:buChar char="●"/>
            </a:pPr>
            <a:r>
              <a:rPr b="0" i="0" lang="en-CA" sz="800" u="none" cap="none" strike="noStrike">
                <a:solidFill>
                  <a:srgbClr val="858585"/>
                </a:solidFill>
                <a:latin typeface="Roboto"/>
                <a:ea typeface="Roboto"/>
                <a:cs typeface="Roboto"/>
                <a:sym typeface="Roboto"/>
              </a:rPr>
              <a:t>Random Forest</a:t>
            </a:r>
            <a:endParaRPr b="0" i="0" sz="800" u="none" cap="none" strike="noStrike">
              <a:solidFill>
                <a:srgbClr val="858585"/>
              </a:solidFill>
              <a:latin typeface="Roboto"/>
              <a:ea typeface="Roboto"/>
              <a:cs typeface="Roboto"/>
              <a:sym typeface="Roboto"/>
            </a:endParaRPr>
          </a:p>
          <a:p>
            <a:pPr indent="-57150" lvl="0" marL="57150" marR="0" rtl="0" algn="ctr">
              <a:lnSpc>
                <a:spcPct val="115000"/>
              </a:lnSpc>
              <a:spcBef>
                <a:spcPts val="0"/>
              </a:spcBef>
              <a:spcAft>
                <a:spcPts val="0"/>
              </a:spcAft>
              <a:buClr>
                <a:srgbClr val="858585"/>
              </a:buClr>
              <a:buSzPts val="800"/>
              <a:buFont typeface="Roboto"/>
              <a:buChar char="●"/>
            </a:pPr>
            <a:r>
              <a:rPr lang="en-CA" sz="800">
                <a:solidFill>
                  <a:srgbClr val="858585"/>
                </a:solidFill>
                <a:latin typeface="Roboto"/>
                <a:ea typeface="Roboto"/>
                <a:cs typeface="Roboto"/>
                <a:sym typeface="Roboto"/>
              </a:rPr>
              <a:t> LSTM</a:t>
            </a:r>
            <a:endParaRPr sz="800">
              <a:solidFill>
                <a:srgbClr val="858585"/>
              </a:solidFill>
              <a:latin typeface="Roboto"/>
              <a:ea typeface="Roboto"/>
              <a:cs typeface="Roboto"/>
              <a:sym typeface="Roboto"/>
            </a:endParaRPr>
          </a:p>
          <a:p>
            <a:pPr indent="-57150" lvl="0" marL="57150" marR="0" rtl="0" algn="ctr">
              <a:lnSpc>
                <a:spcPct val="115000"/>
              </a:lnSpc>
              <a:spcBef>
                <a:spcPts val="0"/>
              </a:spcBef>
              <a:spcAft>
                <a:spcPts val="0"/>
              </a:spcAft>
              <a:buClr>
                <a:srgbClr val="858585"/>
              </a:buClr>
              <a:buSzPts val="800"/>
              <a:buFont typeface="Roboto"/>
              <a:buChar char="●"/>
            </a:pPr>
            <a:r>
              <a:rPr lang="en-CA" sz="800">
                <a:solidFill>
                  <a:srgbClr val="858585"/>
                </a:solidFill>
                <a:latin typeface="Roboto"/>
                <a:ea typeface="Roboto"/>
                <a:cs typeface="Roboto"/>
                <a:sym typeface="Roboto"/>
              </a:rPr>
              <a:t> RNN</a:t>
            </a:r>
            <a:endParaRPr sz="800">
              <a:solidFill>
                <a:srgbClr val="858585"/>
              </a:solidFill>
              <a:latin typeface="Roboto"/>
              <a:ea typeface="Roboto"/>
              <a:cs typeface="Roboto"/>
              <a:sym typeface="Roboto"/>
            </a:endParaRPr>
          </a:p>
        </p:txBody>
      </p:sp>
      <p:grpSp>
        <p:nvGrpSpPr>
          <p:cNvPr id="98" name="Google Shape;98;p2"/>
          <p:cNvGrpSpPr/>
          <p:nvPr/>
        </p:nvGrpSpPr>
        <p:grpSpPr>
          <a:xfrm>
            <a:off x="3377896" y="3514334"/>
            <a:ext cx="3235976" cy="1897975"/>
            <a:chOff x="369672" y="1960450"/>
            <a:chExt cx="3235976" cy="1897975"/>
          </a:xfrm>
        </p:grpSpPr>
        <p:sp>
          <p:nvSpPr>
            <p:cNvPr id="99" name="Google Shape;99;p2"/>
            <p:cNvSpPr/>
            <p:nvPr/>
          </p:nvSpPr>
          <p:spPr>
            <a:xfrm>
              <a:off x="861672" y="1960450"/>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
            <p:cNvSpPr txBox="1"/>
            <p:nvPr/>
          </p:nvSpPr>
          <p:spPr>
            <a:xfrm>
              <a:off x="940422"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8</a:t>
              </a:r>
              <a:endParaRPr b="1" i="0" sz="800" u="none" cap="none" strike="noStrike">
                <a:solidFill>
                  <a:schemeClr val="accent1"/>
                </a:solidFill>
                <a:latin typeface="Roboto"/>
                <a:ea typeface="Roboto"/>
                <a:cs typeface="Roboto"/>
                <a:sym typeface="Roboto"/>
              </a:endParaRPr>
            </a:p>
          </p:txBody>
        </p:sp>
        <p:sp>
          <p:nvSpPr>
            <p:cNvPr id="101" name="Google Shape;101;p2"/>
            <p:cNvSpPr txBox="1"/>
            <p:nvPr/>
          </p:nvSpPr>
          <p:spPr>
            <a:xfrm>
              <a:off x="2027348" y="2642502"/>
              <a:ext cx="15783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Conclusion</a:t>
              </a:r>
              <a:endParaRPr b="1" i="0" sz="1000" u="none" cap="none" strike="noStrike">
                <a:solidFill>
                  <a:schemeClr val="lt2"/>
                </a:solidFill>
                <a:latin typeface="Roboto"/>
                <a:ea typeface="Roboto"/>
                <a:cs typeface="Roboto"/>
                <a:sym typeface="Roboto"/>
              </a:endParaRPr>
            </a:p>
          </p:txBody>
        </p:sp>
        <p:sp>
          <p:nvSpPr>
            <p:cNvPr id="102" name="Google Shape;102;p2"/>
            <p:cNvSpPr txBox="1"/>
            <p:nvPr/>
          </p:nvSpPr>
          <p:spPr>
            <a:xfrm>
              <a:off x="369672" y="3121025"/>
              <a:ext cx="1578300" cy="73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t/>
              </a:r>
              <a:endParaRPr b="0" i="0" sz="800" u="none" cap="none" strike="noStrike">
                <a:solidFill>
                  <a:srgbClr val="A72A1E"/>
                </a:solidFill>
                <a:latin typeface="Roboto"/>
                <a:ea typeface="Roboto"/>
                <a:cs typeface="Roboto"/>
                <a:sym typeface="Roboto"/>
              </a:endParaRPr>
            </a:p>
          </p:txBody>
        </p:sp>
      </p:grpSp>
      <p:grpSp>
        <p:nvGrpSpPr>
          <p:cNvPr id="103" name="Google Shape;103;p2"/>
          <p:cNvGrpSpPr/>
          <p:nvPr/>
        </p:nvGrpSpPr>
        <p:grpSpPr>
          <a:xfrm>
            <a:off x="95849" y="3514334"/>
            <a:ext cx="3146296" cy="1891806"/>
            <a:chOff x="369672" y="1966619"/>
            <a:chExt cx="3146296" cy="1891806"/>
          </a:xfrm>
        </p:grpSpPr>
        <p:sp>
          <p:nvSpPr>
            <p:cNvPr id="104" name="Google Shape;104;p2"/>
            <p:cNvSpPr/>
            <p:nvPr/>
          </p:nvSpPr>
          <p:spPr>
            <a:xfrm>
              <a:off x="861672" y="1966619"/>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
            <p:cNvSpPr txBox="1"/>
            <p:nvPr/>
          </p:nvSpPr>
          <p:spPr>
            <a:xfrm>
              <a:off x="940422"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6</a:t>
              </a:r>
              <a:endParaRPr b="1" i="0" sz="800" u="none" cap="none" strike="noStrike">
                <a:solidFill>
                  <a:schemeClr val="accent1"/>
                </a:solidFill>
                <a:latin typeface="Roboto"/>
                <a:ea typeface="Roboto"/>
                <a:cs typeface="Roboto"/>
                <a:sym typeface="Roboto"/>
              </a:endParaRPr>
            </a:p>
          </p:txBody>
        </p:sp>
        <p:sp>
          <p:nvSpPr>
            <p:cNvPr id="106" name="Google Shape;106;p2"/>
            <p:cNvSpPr txBox="1"/>
            <p:nvPr/>
          </p:nvSpPr>
          <p:spPr>
            <a:xfrm>
              <a:off x="1937668" y="2685588"/>
              <a:ext cx="15783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Deployment</a:t>
              </a:r>
              <a:endParaRPr b="1" i="0" sz="1000" u="none" cap="none" strike="noStrike">
                <a:solidFill>
                  <a:schemeClr val="lt2"/>
                </a:solidFill>
                <a:latin typeface="Roboto"/>
                <a:ea typeface="Roboto"/>
                <a:cs typeface="Roboto"/>
                <a:sym typeface="Roboto"/>
              </a:endParaRPr>
            </a:p>
          </p:txBody>
        </p:sp>
        <p:sp>
          <p:nvSpPr>
            <p:cNvPr id="107" name="Google Shape;107;p2"/>
            <p:cNvSpPr txBox="1"/>
            <p:nvPr/>
          </p:nvSpPr>
          <p:spPr>
            <a:xfrm>
              <a:off x="369672" y="3121025"/>
              <a:ext cx="1578300" cy="73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t/>
              </a:r>
              <a:endParaRPr b="0" i="0" sz="800" u="none" cap="none" strike="noStrike">
                <a:solidFill>
                  <a:srgbClr val="A72A1E"/>
                </a:solidFill>
                <a:latin typeface="Roboto"/>
                <a:ea typeface="Roboto"/>
                <a:cs typeface="Roboto"/>
                <a:sym typeface="Roboto"/>
              </a:endParaRPr>
            </a:p>
          </p:txBody>
        </p:sp>
      </p:grpSp>
      <p:grpSp>
        <p:nvGrpSpPr>
          <p:cNvPr id="108" name="Google Shape;108;p2"/>
          <p:cNvGrpSpPr/>
          <p:nvPr/>
        </p:nvGrpSpPr>
        <p:grpSpPr>
          <a:xfrm>
            <a:off x="5005825" y="3508446"/>
            <a:ext cx="3267433" cy="1897975"/>
            <a:chOff x="369672" y="1960450"/>
            <a:chExt cx="3267433" cy="1897975"/>
          </a:xfrm>
        </p:grpSpPr>
        <p:sp>
          <p:nvSpPr>
            <p:cNvPr id="109" name="Google Shape;109;p2"/>
            <p:cNvSpPr/>
            <p:nvPr/>
          </p:nvSpPr>
          <p:spPr>
            <a:xfrm>
              <a:off x="861672" y="1960450"/>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
            <p:cNvSpPr txBox="1"/>
            <p:nvPr/>
          </p:nvSpPr>
          <p:spPr>
            <a:xfrm>
              <a:off x="940422"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9</a:t>
              </a:r>
              <a:endParaRPr b="1" i="0" sz="800" u="none" cap="none" strike="noStrike">
                <a:solidFill>
                  <a:schemeClr val="accent1"/>
                </a:solidFill>
                <a:latin typeface="Roboto"/>
                <a:ea typeface="Roboto"/>
                <a:cs typeface="Roboto"/>
                <a:sym typeface="Roboto"/>
              </a:endParaRPr>
            </a:p>
          </p:txBody>
        </p:sp>
        <p:sp>
          <p:nvSpPr>
            <p:cNvPr id="111" name="Google Shape;111;p2"/>
            <p:cNvSpPr txBox="1"/>
            <p:nvPr/>
          </p:nvSpPr>
          <p:spPr>
            <a:xfrm>
              <a:off x="2058805" y="2627143"/>
              <a:ext cx="15783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References</a:t>
              </a:r>
              <a:endParaRPr b="1" i="0" sz="1000" u="none" cap="none" strike="noStrike">
                <a:solidFill>
                  <a:schemeClr val="lt2"/>
                </a:solidFill>
                <a:latin typeface="Roboto"/>
                <a:ea typeface="Roboto"/>
                <a:cs typeface="Roboto"/>
                <a:sym typeface="Roboto"/>
              </a:endParaRPr>
            </a:p>
          </p:txBody>
        </p:sp>
        <p:sp>
          <p:nvSpPr>
            <p:cNvPr id="112" name="Google Shape;112;p2"/>
            <p:cNvSpPr txBox="1"/>
            <p:nvPr/>
          </p:nvSpPr>
          <p:spPr>
            <a:xfrm>
              <a:off x="369672" y="3121025"/>
              <a:ext cx="1578300" cy="73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t/>
              </a:r>
              <a:endParaRPr b="0" i="0" sz="800" u="none" cap="none" strike="noStrike">
                <a:solidFill>
                  <a:srgbClr val="A72A1E"/>
                </a:solidFill>
                <a:latin typeface="Roboto"/>
                <a:ea typeface="Roboto"/>
                <a:cs typeface="Roboto"/>
                <a:sym typeface="Roboto"/>
              </a:endParaRPr>
            </a:p>
          </p:txBody>
        </p:sp>
      </p:grpSp>
      <p:sp>
        <p:nvSpPr>
          <p:cNvPr id="113" name="Google Shape;113;p2"/>
          <p:cNvSpPr/>
          <p:nvPr/>
        </p:nvSpPr>
        <p:spPr>
          <a:xfrm>
            <a:off x="4642561" y="3787007"/>
            <a:ext cx="594300" cy="36900"/>
          </a:xfrm>
          <a:prstGeom prst="roundRect">
            <a:avLst>
              <a:gd fmla="val 50000"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
          <p:cNvSpPr/>
          <p:nvPr/>
        </p:nvSpPr>
        <p:spPr>
          <a:xfrm>
            <a:off x="2993886" y="3789346"/>
            <a:ext cx="594300" cy="36900"/>
          </a:xfrm>
          <a:prstGeom prst="roundRect">
            <a:avLst>
              <a:gd fmla="val 50000"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
          <p:cNvSpPr/>
          <p:nvPr/>
        </p:nvSpPr>
        <p:spPr>
          <a:xfrm>
            <a:off x="1356349" y="3789358"/>
            <a:ext cx="594300" cy="36900"/>
          </a:xfrm>
          <a:prstGeom prst="roundRect">
            <a:avLst>
              <a:gd fmla="val 50000"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 name="Google Shape;116;p2"/>
          <p:cNvGrpSpPr/>
          <p:nvPr/>
        </p:nvGrpSpPr>
        <p:grpSpPr>
          <a:xfrm>
            <a:off x="6662875" y="3531791"/>
            <a:ext cx="1578300" cy="1897975"/>
            <a:chOff x="369672" y="1960450"/>
            <a:chExt cx="1578300" cy="1897975"/>
          </a:xfrm>
        </p:grpSpPr>
        <p:sp>
          <p:nvSpPr>
            <p:cNvPr id="117" name="Google Shape;117;p2"/>
            <p:cNvSpPr/>
            <p:nvPr/>
          </p:nvSpPr>
          <p:spPr>
            <a:xfrm>
              <a:off x="861672" y="1960450"/>
              <a:ext cx="594300" cy="594300"/>
            </a:xfrm>
            <a:prstGeom prst="ellipse">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
            <p:cNvSpPr txBox="1"/>
            <p:nvPr/>
          </p:nvSpPr>
          <p:spPr>
            <a:xfrm>
              <a:off x="940422" y="2121624"/>
              <a:ext cx="436800" cy="321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rPr b="1" i="0" lang="en-CA" sz="800" u="none" cap="none" strike="noStrike">
                  <a:solidFill>
                    <a:schemeClr val="accent1"/>
                  </a:solidFill>
                  <a:latin typeface="Roboto"/>
                  <a:ea typeface="Roboto"/>
                  <a:cs typeface="Roboto"/>
                  <a:sym typeface="Roboto"/>
                </a:rPr>
                <a:t>6</a:t>
              </a:r>
              <a:endParaRPr b="1" i="0" sz="800" u="none" cap="none" strike="noStrike">
                <a:solidFill>
                  <a:schemeClr val="accent1"/>
                </a:solidFill>
                <a:latin typeface="Roboto"/>
                <a:ea typeface="Roboto"/>
                <a:cs typeface="Roboto"/>
                <a:sym typeface="Roboto"/>
              </a:endParaRPr>
            </a:p>
          </p:txBody>
        </p:sp>
        <p:sp>
          <p:nvSpPr>
            <p:cNvPr id="119" name="Google Shape;119;p2"/>
            <p:cNvSpPr txBox="1"/>
            <p:nvPr/>
          </p:nvSpPr>
          <p:spPr>
            <a:xfrm>
              <a:off x="369672" y="3121025"/>
              <a:ext cx="1578300" cy="73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800"/>
                <a:buFont typeface="Arial"/>
                <a:buNone/>
              </a:pPr>
              <a:r>
                <a:t/>
              </a:r>
              <a:endParaRPr b="0" i="0" sz="800" u="none" cap="none" strike="noStrike">
                <a:solidFill>
                  <a:srgbClr val="A72A1E"/>
                </a:solidFill>
                <a:latin typeface="Roboto"/>
                <a:ea typeface="Roboto"/>
                <a:cs typeface="Roboto"/>
                <a:sym typeface="Roboto"/>
              </a:endParaRPr>
            </a:p>
          </p:txBody>
        </p:sp>
      </p:grpSp>
      <p:sp>
        <p:nvSpPr>
          <p:cNvPr id="120" name="Google Shape;120;p2"/>
          <p:cNvSpPr/>
          <p:nvPr/>
        </p:nvSpPr>
        <p:spPr>
          <a:xfrm>
            <a:off x="6325190" y="3799108"/>
            <a:ext cx="594300" cy="36900"/>
          </a:xfrm>
          <a:prstGeom prst="roundRect">
            <a:avLst>
              <a:gd fmla="val 50000"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
          <p:cNvSpPr txBox="1"/>
          <p:nvPr/>
        </p:nvSpPr>
        <p:spPr>
          <a:xfrm>
            <a:off x="3389985" y="2297744"/>
            <a:ext cx="1537200" cy="4464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rPr b="1" i="0" lang="en-CA" sz="1000" u="none" cap="none" strike="noStrike">
                <a:solidFill>
                  <a:schemeClr val="lt2"/>
                </a:solidFill>
                <a:latin typeface="Roboto"/>
                <a:ea typeface="Roboto"/>
                <a:cs typeface="Roboto"/>
                <a:sym typeface="Roboto"/>
              </a:rPr>
              <a:t>Data Preprocessing &amp; Visualization</a:t>
            </a:r>
            <a:endParaRPr b="1" i="0" sz="1000" u="none" cap="none" strike="noStrike">
              <a:solidFill>
                <a:schemeClr val="lt2"/>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3"/>
          <p:cNvSpPr txBox="1"/>
          <p:nvPr>
            <p:ph type="title"/>
          </p:nvPr>
        </p:nvSpPr>
        <p:spPr>
          <a:xfrm>
            <a:off x="311598" y="666348"/>
            <a:ext cx="3494583" cy="635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CA"/>
              <a:t>Motivation &amp; Problem definition</a:t>
            </a:r>
            <a:endParaRPr/>
          </a:p>
        </p:txBody>
      </p:sp>
      <p:grpSp>
        <p:nvGrpSpPr>
          <p:cNvPr id="127" name="Google Shape;127;p3"/>
          <p:cNvGrpSpPr/>
          <p:nvPr/>
        </p:nvGrpSpPr>
        <p:grpSpPr>
          <a:xfrm>
            <a:off x="4401151" y="483180"/>
            <a:ext cx="4657524" cy="762623"/>
            <a:chOff x="74467" y="936322"/>
            <a:chExt cx="7937158" cy="970010"/>
          </a:xfrm>
        </p:grpSpPr>
        <p:sp>
          <p:nvSpPr>
            <p:cNvPr id="128" name="Google Shape;128;p3"/>
            <p:cNvSpPr txBox="1"/>
            <p:nvPr/>
          </p:nvSpPr>
          <p:spPr>
            <a:xfrm>
              <a:off x="74467" y="1142150"/>
              <a:ext cx="2715300" cy="629700"/>
            </a:xfrm>
            <a:prstGeom prst="rect">
              <a:avLst/>
            </a:prstGeom>
            <a:noFill/>
            <a:ln>
              <a:noFill/>
            </a:ln>
          </p:spPr>
          <p:txBody>
            <a:bodyPr anchorCtr="0" anchor="ctr" bIns="45700" lIns="91425" spcFirstLastPara="1" rIns="91425" wrap="square" tIns="45700">
              <a:noAutofit/>
            </a:bodyPr>
            <a:lstStyle/>
            <a:p>
              <a:pPr indent="0" lvl="0" marL="0" marR="0" rtl="0" algn="r">
                <a:lnSpc>
                  <a:spcPct val="90000"/>
                </a:lnSpc>
                <a:spcBef>
                  <a:spcPts val="0"/>
                </a:spcBef>
                <a:spcAft>
                  <a:spcPts val="0"/>
                </a:spcAft>
                <a:buClr>
                  <a:srgbClr val="000000"/>
                </a:buClr>
                <a:buSzPts val="2000"/>
                <a:buFont typeface="Arial"/>
                <a:buNone/>
              </a:pPr>
              <a:r>
                <a:rPr b="0" i="0" lang="en-CA" sz="2000" u="none" cap="none" strike="noStrike">
                  <a:solidFill>
                    <a:schemeClr val="accent1"/>
                  </a:solidFill>
                  <a:latin typeface="Roboto Medium"/>
                  <a:ea typeface="Roboto Medium"/>
                  <a:cs typeface="Roboto Medium"/>
                  <a:sym typeface="Roboto Medium"/>
                </a:rPr>
                <a:t>Problem definition</a:t>
              </a:r>
              <a:endParaRPr b="0" i="0" sz="2000" u="none" cap="none" strike="noStrike">
                <a:solidFill>
                  <a:srgbClr val="085631"/>
                </a:solidFill>
                <a:latin typeface="Roboto Medium"/>
                <a:ea typeface="Roboto Medium"/>
                <a:cs typeface="Roboto Medium"/>
                <a:sym typeface="Roboto Medium"/>
              </a:endParaRPr>
            </a:p>
          </p:txBody>
        </p:sp>
        <p:sp>
          <p:nvSpPr>
            <p:cNvPr id="129" name="Google Shape;129;p3"/>
            <p:cNvSpPr/>
            <p:nvPr/>
          </p:nvSpPr>
          <p:spPr>
            <a:xfrm>
              <a:off x="2891567" y="936322"/>
              <a:ext cx="5120058" cy="970010"/>
            </a:xfrm>
            <a:prstGeom prst="rect">
              <a:avLst/>
            </a:prstGeom>
            <a:noFill/>
            <a:ln cap="flat"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3"/>
            <p:cNvSpPr txBox="1"/>
            <p:nvPr/>
          </p:nvSpPr>
          <p:spPr>
            <a:xfrm>
              <a:off x="3085220" y="1169301"/>
              <a:ext cx="4540800" cy="5754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0"/>
                </a:spcAft>
                <a:buClr>
                  <a:srgbClr val="000000"/>
                </a:buClr>
                <a:buSzPts val="1200"/>
                <a:buFont typeface="Arial"/>
                <a:buNone/>
              </a:pPr>
              <a:r>
                <a:rPr b="0" i="0" lang="en-CA" sz="1200" u="none" cap="none" strike="noStrike">
                  <a:solidFill>
                    <a:schemeClr val="dk2"/>
                  </a:solidFill>
                  <a:latin typeface="Roboto"/>
                  <a:ea typeface="Roboto"/>
                  <a:cs typeface="Roboto"/>
                  <a:sym typeface="Roboto"/>
                </a:rPr>
                <a:t>Natural Language Processing &amp; time-series based fake news detection..</a:t>
              </a:r>
              <a:endParaRPr b="0" i="0" sz="1200" u="none" cap="none" strike="noStrike">
                <a:solidFill>
                  <a:schemeClr val="dk2"/>
                </a:solidFill>
                <a:latin typeface="Roboto"/>
                <a:ea typeface="Roboto"/>
                <a:cs typeface="Roboto"/>
                <a:sym typeface="Roboto"/>
              </a:endParaRPr>
            </a:p>
          </p:txBody>
        </p:sp>
      </p:grpSp>
      <p:grpSp>
        <p:nvGrpSpPr>
          <p:cNvPr id="131" name="Google Shape;131;p3"/>
          <p:cNvGrpSpPr/>
          <p:nvPr/>
        </p:nvGrpSpPr>
        <p:grpSpPr>
          <a:xfrm>
            <a:off x="4401151" y="1496066"/>
            <a:ext cx="4657320" cy="1839479"/>
            <a:chOff x="7" y="2207530"/>
            <a:chExt cx="7650001" cy="740054"/>
          </a:xfrm>
        </p:grpSpPr>
        <p:sp>
          <p:nvSpPr>
            <p:cNvPr id="132" name="Google Shape;132;p3"/>
            <p:cNvSpPr txBox="1"/>
            <p:nvPr/>
          </p:nvSpPr>
          <p:spPr>
            <a:xfrm>
              <a:off x="7" y="2257725"/>
              <a:ext cx="2715300" cy="629700"/>
            </a:xfrm>
            <a:prstGeom prst="rect">
              <a:avLst/>
            </a:prstGeom>
            <a:noFill/>
            <a:ln>
              <a:noFill/>
            </a:ln>
          </p:spPr>
          <p:txBody>
            <a:bodyPr anchorCtr="0" anchor="ctr" bIns="45700" lIns="91425" spcFirstLastPara="1" rIns="91425" wrap="square" tIns="45700">
              <a:noAutofit/>
            </a:bodyPr>
            <a:lstStyle/>
            <a:p>
              <a:pPr indent="0" lvl="0" marL="0" marR="0" rtl="0" algn="r">
                <a:lnSpc>
                  <a:spcPct val="90000"/>
                </a:lnSpc>
                <a:spcBef>
                  <a:spcPts val="0"/>
                </a:spcBef>
                <a:spcAft>
                  <a:spcPts val="0"/>
                </a:spcAft>
                <a:buClr>
                  <a:srgbClr val="000000"/>
                </a:buClr>
                <a:buSzPts val="2000"/>
                <a:buFont typeface="Arial"/>
                <a:buNone/>
              </a:pPr>
              <a:r>
                <a:rPr b="0" i="0" lang="en-CA" sz="2000" u="none" cap="none" strike="noStrike">
                  <a:solidFill>
                    <a:schemeClr val="dk1"/>
                  </a:solidFill>
                  <a:latin typeface="Roboto Medium"/>
                  <a:ea typeface="Roboto Medium"/>
                  <a:cs typeface="Roboto Medium"/>
                  <a:sym typeface="Roboto Medium"/>
                </a:rPr>
                <a:t>Topic Motivation</a:t>
              </a:r>
              <a:endParaRPr b="0" i="0" sz="2000" u="none" cap="none" strike="noStrike">
                <a:solidFill>
                  <a:schemeClr val="dk1"/>
                </a:solidFill>
                <a:latin typeface="Roboto Medium"/>
                <a:ea typeface="Roboto Medium"/>
                <a:cs typeface="Roboto Medium"/>
                <a:sym typeface="Roboto Medium"/>
              </a:endParaRPr>
            </a:p>
          </p:txBody>
        </p:sp>
        <p:sp>
          <p:nvSpPr>
            <p:cNvPr id="133" name="Google Shape;133;p3"/>
            <p:cNvSpPr/>
            <p:nvPr/>
          </p:nvSpPr>
          <p:spPr>
            <a:xfrm>
              <a:off x="2715308" y="2207530"/>
              <a:ext cx="4934700" cy="731700"/>
            </a:xfrm>
            <a:prstGeom prst="rect">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3"/>
            <p:cNvSpPr txBox="1"/>
            <p:nvPr/>
          </p:nvSpPr>
          <p:spPr>
            <a:xfrm>
              <a:off x="2807948" y="2249620"/>
              <a:ext cx="4842060" cy="697964"/>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0"/>
                </a:spcAft>
                <a:buClr>
                  <a:srgbClr val="000000"/>
                </a:buClr>
                <a:buSzPts val="1100"/>
                <a:buFont typeface="Arial"/>
                <a:buNone/>
              </a:pPr>
              <a:r>
                <a:rPr b="0" i="0" lang="en-CA" sz="1100" u="none" cap="none" strike="noStrike">
                  <a:solidFill>
                    <a:schemeClr val="dk2"/>
                  </a:solidFill>
                  <a:latin typeface="Roboto"/>
                  <a:ea typeface="Roboto"/>
                  <a:cs typeface="Roboto"/>
                  <a:sym typeface="Roboto"/>
                </a:rPr>
                <a:t>Text classification: Applications across several fields including internet searches, fake data recognition, sentiment analysis, etc.</a:t>
              </a:r>
              <a:endParaRPr b="0" i="0" sz="1100" u="none" cap="none" strike="noStrike">
                <a:solidFill>
                  <a:schemeClr val="dk2"/>
                </a:solidFill>
                <a:latin typeface="Roboto"/>
                <a:ea typeface="Roboto"/>
                <a:cs typeface="Roboto"/>
                <a:sym typeface="Roboto"/>
              </a:endParaRPr>
            </a:p>
            <a:p>
              <a:pPr indent="0" lvl="0" marL="0" marR="0" rtl="0" algn="l">
                <a:lnSpc>
                  <a:spcPct val="115000"/>
                </a:lnSpc>
                <a:spcBef>
                  <a:spcPts val="1200"/>
                </a:spcBef>
                <a:spcAft>
                  <a:spcPts val="1200"/>
                </a:spcAft>
                <a:buClr>
                  <a:srgbClr val="000000"/>
                </a:buClr>
                <a:buSzPts val="1100"/>
                <a:buFont typeface="Arial"/>
                <a:buNone/>
              </a:pPr>
              <a:r>
                <a:rPr b="0" i="0" lang="en-CA" sz="1100" u="none" cap="none" strike="noStrike">
                  <a:solidFill>
                    <a:schemeClr val="dk2"/>
                  </a:solidFill>
                  <a:latin typeface="Roboto"/>
                  <a:ea typeface="Roboto"/>
                  <a:cs typeface="Roboto"/>
                  <a:sym typeface="Roboto"/>
                </a:rPr>
                <a:t>Fake article detection: Content verification, Media and Journalism trust building, etc</a:t>
              </a:r>
              <a:endParaRPr b="0" i="0" sz="1200" u="none" cap="none" strike="noStrike">
                <a:solidFill>
                  <a:srgbClr val="FFFFFF"/>
                </a:solidFill>
                <a:latin typeface="Roboto"/>
                <a:ea typeface="Roboto"/>
                <a:cs typeface="Roboto"/>
                <a:sym typeface="Roboto"/>
              </a:endParaRPr>
            </a:p>
          </p:txBody>
        </p:sp>
      </p:grpSp>
      <p:grpSp>
        <p:nvGrpSpPr>
          <p:cNvPr id="135" name="Google Shape;135;p3"/>
          <p:cNvGrpSpPr/>
          <p:nvPr/>
        </p:nvGrpSpPr>
        <p:grpSpPr>
          <a:xfrm>
            <a:off x="4572000" y="3620566"/>
            <a:ext cx="4486470" cy="1068136"/>
            <a:chOff x="153539" y="3088623"/>
            <a:chExt cx="7645655" cy="731700"/>
          </a:xfrm>
        </p:grpSpPr>
        <p:sp>
          <p:nvSpPr>
            <p:cNvPr id="136" name="Google Shape;136;p3"/>
            <p:cNvSpPr txBox="1"/>
            <p:nvPr/>
          </p:nvSpPr>
          <p:spPr>
            <a:xfrm>
              <a:off x="153539" y="3138840"/>
              <a:ext cx="2548500" cy="629700"/>
            </a:xfrm>
            <a:prstGeom prst="rect">
              <a:avLst/>
            </a:prstGeom>
            <a:noFill/>
            <a:ln>
              <a:noFill/>
            </a:ln>
          </p:spPr>
          <p:txBody>
            <a:bodyPr anchorCtr="0" anchor="ctr" bIns="45700" lIns="91425" spcFirstLastPara="1" rIns="91425" wrap="square" tIns="45700">
              <a:noAutofit/>
            </a:bodyPr>
            <a:lstStyle/>
            <a:p>
              <a:pPr indent="0" lvl="0" marL="0" marR="0" rtl="0" algn="r">
                <a:lnSpc>
                  <a:spcPct val="90000"/>
                </a:lnSpc>
                <a:spcBef>
                  <a:spcPts val="0"/>
                </a:spcBef>
                <a:spcAft>
                  <a:spcPts val="0"/>
                </a:spcAft>
                <a:buClr>
                  <a:srgbClr val="000000"/>
                </a:buClr>
                <a:buSzPts val="2000"/>
                <a:buFont typeface="Arial"/>
                <a:buNone/>
              </a:pPr>
              <a:r>
                <a:rPr b="0" i="0" lang="en-CA" sz="1700" u="none" cap="none" strike="noStrike">
                  <a:solidFill>
                    <a:schemeClr val="accent1"/>
                  </a:solidFill>
                  <a:latin typeface="Roboto Medium"/>
                  <a:ea typeface="Roboto Medium"/>
                  <a:cs typeface="Roboto Medium"/>
                  <a:sym typeface="Roboto Medium"/>
                </a:rPr>
                <a:t>Why R</a:t>
              </a:r>
              <a:r>
                <a:rPr lang="en-CA" sz="1700">
                  <a:solidFill>
                    <a:schemeClr val="accent1"/>
                  </a:solidFill>
                  <a:latin typeface="Roboto Medium"/>
                  <a:ea typeface="Roboto Medium"/>
                  <a:cs typeface="Roboto Medium"/>
                  <a:sym typeface="Roboto Medium"/>
                </a:rPr>
                <a:t>andom Forest, </a:t>
              </a:r>
              <a:r>
                <a:rPr b="0" i="0" lang="en-CA" sz="1700" u="none" cap="none" strike="noStrike">
                  <a:solidFill>
                    <a:schemeClr val="accent1"/>
                  </a:solidFill>
                  <a:latin typeface="Roboto Medium"/>
                  <a:ea typeface="Roboto Medium"/>
                  <a:cs typeface="Roboto Medium"/>
                  <a:sym typeface="Roboto Medium"/>
                </a:rPr>
                <a:t> </a:t>
              </a:r>
              <a:r>
                <a:rPr lang="en-CA" sz="1700">
                  <a:solidFill>
                    <a:schemeClr val="accent1"/>
                  </a:solidFill>
                  <a:latin typeface="Roboto Medium"/>
                  <a:ea typeface="Roboto Medium"/>
                  <a:cs typeface="Roboto Medium"/>
                  <a:sym typeface="Roboto Medium"/>
                </a:rPr>
                <a:t>LSTM and RNN</a:t>
              </a:r>
              <a:r>
                <a:rPr b="0" i="0" lang="en-CA" sz="1700" u="none" cap="none" strike="noStrike">
                  <a:solidFill>
                    <a:schemeClr val="accent1"/>
                  </a:solidFill>
                  <a:latin typeface="Roboto Medium"/>
                  <a:ea typeface="Roboto Medium"/>
                  <a:cs typeface="Roboto Medium"/>
                  <a:sym typeface="Roboto Medium"/>
                </a:rPr>
                <a:t>?</a:t>
              </a:r>
              <a:endParaRPr b="0" i="0" sz="1700" u="none" cap="none" strike="noStrike">
                <a:solidFill>
                  <a:schemeClr val="accent1"/>
                </a:solidFill>
                <a:latin typeface="Roboto Medium"/>
                <a:ea typeface="Roboto Medium"/>
                <a:cs typeface="Roboto Medium"/>
                <a:sym typeface="Roboto Medium"/>
              </a:endParaRPr>
            </a:p>
          </p:txBody>
        </p:sp>
        <p:sp>
          <p:nvSpPr>
            <p:cNvPr id="137" name="Google Shape;137;p3"/>
            <p:cNvSpPr/>
            <p:nvPr/>
          </p:nvSpPr>
          <p:spPr>
            <a:xfrm>
              <a:off x="2701894" y="3088623"/>
              <a:ext cx="5097300" cy="731700"/>
            </a:xfrm>
            <a:prstGeom prst="rect">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3"/>
            <p:cNvSpPr txBox="1"/>
            <p:nvPr/>
          </p:nvSpPr>
          <p:spPr>
            <a:xfrm>
              <a:off x="2899896" y="3195238"/>
              <a:ext cx="4701300" cy="5169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0"/>
                </a:spcAft>
                <a:buClr>
                  <a:srgbClr val="000000"/>
                </a:buClr>
                <a:buSzPts val="1200"/>
                <a:buFont typeface="Arial"/>
                <a:buNone/>
              </a:pPr>
              <a:r>
                <a:rPr lang="en-CA" sz="1200">
                  <a:solidFill>
                    <a:schemeClr val="dk2"/>
                  </a:solidFill>
                  <a:latin typeface="Roboto"/>
                  <a:ea typeface="Roboto"/>
                  <a:cs typeface="Roboto"/>
                  <a:sym typeface="Roboto"/>
                </a:rPr>
                <a:t>RF: </a:t>
              </a:r>
              <a:r>
                <a:rPr b="0" i="0" lang="en-CA" sz="1200" u="none" cap="none" strike="noStrike">
                  <a:solidFill>
                    <a:schemeClr val="dk2"/>
                  </a:solidFill>
                  <a:latin typeface="Roboto"/>
                  <a:ea typeface="Roboto"/>
                  <a:cs typeface="Roboto"/>
                  <a:sym typeface="Roboto"/>
                </a:rPr>
                <a:t>Powerful algorithm formed by bagging</a:t>
              </a:r>
              <a:r>
                <a:rPr lang="en-CA" sz="1200">
                  <a:solidFill>
                    <a:schemeClr val="dk2"/>
                  </a:solidFill>
                  <a:latin typeface="Roboto"/>
                  <a:ea typeface="Roboto"/>
                  <a:cs typeface="Roboto"/>
                  <a:sym typeface="Roboto"/>
                </a:rPr>
                <a:t> </a:t>
              </a:r>
              <a:r>
                <a:rPr b="0" i="0" lang="en-CA" sz="1200" u="none" cap="none" strike="noStrike">
                  <a:solidFill>
                    <a:schemeClr val="dk2"/>
                  </a:solidFill>
                  <a:latin typeface="Roboto"/>
                  <a:ea typeface="Roboto"/>
                  <a:cs typeface="Roboto"/>
                  <a:sym typeface="Roboto"/>
                </a:rPr>
                <a:t>multiple decision trees</a:t>
              </a:r>
              <a:endParaRPr b="0" i="0" sz="1200" u="none" cap="none" strike="noStrike">
                <a:solidFill>
                  <a:schemeClr val="dk2"/>
                </a:solidFill>
                <a:latin typeface="Roboto"/>
                <a:ea typeface="Roboto"/>
                <a:cs typeface="Roboto"/>
                <a:sym typeface="Roboto"/>
              </a:endParaRPr>
            </a:p>
            <a:p>
              <a:pPr indent="0" lvl="0" marL="0" marR="0" rtl="0" algn="l">
                <a:lnSpc>
                  <a:spcPct val="115000"/>
                </a:lnSpc>
                <a:spcBef>
                  <a:spcPts val="1200"/>
                </a:spcBef>
                <a:spcAft>
                  <a:spcPts val="1200"/>
                </a:spcAft>
                <a:buClr>
                  <a:srgbClr val="000000"/>
                </a:buClr>
                <a:buSzPts val="1200"/>
                <a:buFont typeface="Arial"/>
                <a:buNone/>
              </a:pPr>
              <a:r>
                <a:rPr lang="en-CA" sz="1200">
                  <a:solidFill>
                    <a:schemeClr val="dk2"/>
                  </a:solidFill>
                  <a:latin typeface="Roboto"/>
                  <a:ea typeface="Roboto"/>
                  <a:cs typeface="Roboto"/>
                  <a:sym typeface="Roboto"/>
                </a:rPr>
                <a:t>LSTM &amp; RNN: </a:t>
              </a:r>
              <a:r>
                <a:rPr lang="en-CA" sz="1200">
                  <a:solidFill>
                    <a:schemeClr val="dk2"/>
                  </a:solidFill>
                  <a:latin typeface="Roboto"/>
                  <a:ea typeface="Roboto"/>
                  <a:cs typeface="Roboto"/>
                  <a:sym typeface="Roboto"/>
                </a:rPr>
                <a:t>Powerful</a:t>
              </a:r>
              <a:r>
                <a:rPr lang="en-CA" sz="1200">
                  <a:solidFill>
                    <a:schemeClr val="dk2"/>
                  </a:solidFill>
                  <a:latin typeface="Roboto"/>
                  <a:ea typeface="Roboto"/>
                  <a:cs typeface="Roboto"/>
                  <a:sym typeface="Roboto"/>
                </a:rPr>
                <a:t> Deep Learning modes especially for Time-series.</a:t>
              </a:r>
              <a:endParaRPr sz="1200">
                <a:solidFill>
                  <a:schemeClr val="dk2"/>
                </a:solidFill>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4"/>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a:t>Dataset</a:t>
            </a:r>
            <a:endParaRPr/>
          </a:p>
        </p:txBody>
      </p:sp>
      <p:sp>
        <p:nvSpPr>
          <p:cNvPr id="144" name="Google Shape;144;p4"/>
          <p:cNvSpPr txBox="1"/>
          <p:nvPr>
            <p:ph idx="1" type="body"/>
          </p:nvPr>
        </p:nvSpPr>
        <p:spPr>
          <a:xfrm>
            <a:off x="4074050" y="1617000"/>
            <a:ext cx="4466100" cy="3526500"/>
          </a:xfrm>
          <a:prstGeom prst="rect">
            <a:avLst/>
          </a:prstGeom>
          <a:noFill/>
          <a:ln>
            <a:noFill/>
          </a:ln>
        </p:spPr>
        <p:txBody>
          <a:bodyPr anchorCtr="0" anchor="t" bIns="91425" lIns="91425" spcFirstLastPara="1" rIns="91425" wrap="square" tIns="91425">
            <a:normAutofit/>
          </a:bodyPr>
          <a:lstStyle/>
          <a:p>
            <a:pPr indent="-228600" lvl="0" marL="457200" rtl="0" algn="l">
              <a:lnSpc>
                <a:spcPct val="115000"/>
              </a:lnSpc>
              <a:spcBef>
                <a:spcPts val="0"/>
              </a:spcBef>
              <a:spcAft>
                <a:spcPts val="0"/>
              </a:spcAft>
              <a:buSzPts val="1600"/>
              <a:buNone/>
            </a:pPr>
            <a:r>
              <a:t/>
            </a:r>
            <a:endParaRPr sz="1600"/>
          </a:p>
          <a:p>
            <a:pPr indent="-330200" lvl="0" marL="457200" rtl="0" algn="l">
              <a:lnSpc>
                <a:spcPct val="115000"/>
              </a:lnSpc>
              <a:spcBef>
                <a:spcPts val="0"/>
              </a:spcBef>
              <a:spcAft>
                <a:spcPts val="0"/>
              </a:spcAft>
              <a:buSzPts val="1600"/>
              <a:buChar char="●"/>
            </a:pPr>
            <a:r>
              <a:rPr lang="en-CA" sz="1600"/>
              <a:t>Two sets of article instances</a:t>
            </a:r>
            <a:endParaRPr/>
          </a:p>
          <a:p>
            <a:pPr indent="-330200" lvl="0" marL="457200" rtl="0" algn="l">
              <a:lnSpc>
                <a:spcPct val="115000"/>
              </a:lnSpc>
              <a:spcBef>
                <a:spcPts val="0"/>
              </a:spcBef>
              <a:spcAft>
                <a:spcPts val="0"/>
              </a:spcAft>
              <a:buSzPts val="1600"/>
              <a:buChar char="●"/>
            </a:pPr>
            <a:r>
              <a:rPr lang="en-CA" sz="1600"/>
              <a:t>21,417 True &amp; 23,481 fake article instances.</a:t>
            </a:r>
            <a:endParaRPr/>
          </a:p>
          <a:p>
            <a:pPr indent="-330200" lvl="0" marL="457200" rtl="0" algn="l">
              <a:lnSpc>
                <a:spcPct val="115000"/>
              </a:lnSpc>
              <a:spcBef>
                <a:spcPts val="0"/>
              </a:spcBef>
              <a:spcAft>
                <a:spcPts val="0"/>
              </a:spcAft>
              <a:buSzPts val="1600"/>
              <a:buChar char="●"/>
            </a:pPr>
            <a:r>
              <a:rPr lang="en-CA" sz="1600"/>
              <a:t>Source: Kaggle [1] </a:t>
            </a:r>
            <a:endParaRPr sz="1600"/>
          </a:p>
          <a:p>
            <a:pPr indent="-330200" lvl="0" marL="457200" rtl="0" algn="l">
              <a:lnSpc>
                <a:spcPct val="115000"/>
              </a:lnSpc>
              <a:spcBef>
                <a:spcPts val="0"/>
              </a:spcBef>
              <a:spcAft>
                <a:spcPts val="0"/>
              </a:spcAft>
              <a:buSzPts val="1600"/>
              <a:buChar char="●"/>
            </a:pPr>
            <a:r>
              <a:rPr lang="en-CA" sz="1600"/>
              <a:t>Applications: Media and Journalism fake article detection for trust building.</a:t>
            </a:r>
            <a:endParaRPr/>
          </a:p>
          <a:p>
            <a:pPr indent="-330200" lvl="0" marL="457200" rtl="0" algn="l">
              <a:lnSpc>
                <a:spcPct val="115000"/>
              </a:lnSpc>
              <a:spcBef>
                <a:spcPts val="0"/>
              </a:spcBef>
              <a:spcAft>
                <a:spcPts val="0"/>
              </a:spcAft>
              <a:buSzPts val="1600"/>
              <a:buChar char="●"/>
            </a:pPr>
            <a:r>
              <a:rPr lang="en-CA" sz="1600"/>
              <a:t>Each set has 4 columns. Title and text of the article, subject of the article and date.</a:t>
            </a:r>
            <a:endParaRPr/>
          </a:p>
          <a:p>
            <a:pPr indent="-330200" lvl="0" marL="457200" rtl="0" algn="l">
              <a:lnSpc>
                <a:spcPct val="115000"/>
              </a:lnSpc>
              <a:spcBef>
                <a:spcPts val="0"/>
              </a:spcBef>
              <a:spcAft>
                <a:spcPts val="0"/>
              </a:spcAft>
              <a:buSzPts val="1600"/>
              <a:buChar char="●"/>
            </a:pPr>
            <a:r>
              <a:rPr lang="en-CA" sz="1600"/>
              <a:t>Time-series data with date column.</a:t>
            </a:r>
            <a:endParaRPr/>
          </a:p>
        </p:txBody>
      </p:sp>
      <p:pic>
        <p:nvPicPr>
          <p:cNvPr id="145" name="Google Shape;145;p4"/>
          <p:cNvPicPr preferRelativeResize="0"/>
          <p:nvPr/>
        </p:nvPicPr>
        <p:blipFill rotWithShape="1">
          <a:blip r:embed="rId3">
            <a:alphaModFix/>
          </a:blip>
          <a:srcRect b="0" l="0" r="0" t="0"/>
          <a:stretch/>
        </p:blipFill>
        <p:spPr>
          <a:xfrm>
            <a:off x="311725" y="1937166"/>
            <a:ext cx="3794939" cy="253622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5"/>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lt1"/>
              </a:buClr>
              <a:buSzPts val="2800"/>
              <a:buNone/>
            </a:pPr>
            <a:r>
              <a:rPr lang="en-CA"/>
              <a:t>Data Preprocessing &amp; Visualization</a:t>
            </a:r>
            <a:endParaRPr/>
          </a:p>
        </p:txBody>
      </p:sp>
      <p:sp>
        <p:nvSpPr>
          <p:cNvPr id="151" name="Google Shape;151;p5"/>
          <p:cNvSpPr txBox="1"/>
          <p:nvPr>
            <p:ph idx="2" type="body"/>
          </p:nvPr>
        </p:nvSpPr>
        <p:spPr>
          <a:xfrm>
            <a:off x="4572000" y="1078125"/>
            <a:ext cx="4579500" cy="3990000"/>
          </a:xfrm>
          <a:prstGeom prst="rect">
            <a:avLst/>
          </a:prstGeom>
          <a:noFill/>
          <a:ln>
            <a:noFill/>
          </a:ln>
        </p:spPr>
        <p:txBody>
          <a:bodyPr anchorCtr="0" anchor="t" bIns="91425" lIns="91425" spcFirstLastPara="1" rIns="91425" wrap="square" tIns="91425">
            <a:noAutofit/>
          </a:bodyPr>
          <a:lstStyle/>
          <a:p>
            <a:pPr indent="-228600" lvl="0" marL="457200" rtl="0" algn="l">
              <a:lnSpc>
                <a:spcPct val="95000"/>
              </a:lnSpc>
              <a:spcBef>
                <a:spcPts val="0"/>
              </a:spcBef>
              <a:spcAft>
                <a:spcPts val="0"/>
              </a:spcAft>
              <a:buSzPts val="1600"/>
              <a:buNone/>
            </a:pPr>
            <a:r>
              <a:t/>
            </a:r>
            <a:endParaRPr sz="1395"/>
          </a:p>
          <a:p>
            <a:pPr indent="-336550" lvl="0" marL="457200" rtl="0" algn="l">
              <a:lnSpc>
                <a:spcPct val="95000"/>
              </a:lnSpc>
              <a:spcBef>
                <a:spcPts val="0"/>
              </a:spcBef>
              <a:spcAft>
                <a:spcPts val="0"/>
              </a:spcAft>
              <a:buSzPts val="1700"/>
              <a:buChar char="●"/>
            </a:pPr>
            <a:r>
              <a:rPr lang="en-CA" sz="1395"/>
              <a:t>Merging of datasets, labeling classes (1- fake and 0- genuine).</a:t>
            </a:r>
            <a:endParaRPr sz="1302"/>
          </a:p>
          <a:p>
            <a:pPr indent="-336550" lvl="0" marL="457200" rtl="0" algn="l">
              <a:lnSpc>
                <a:spcPct val="95000"/>
              </a:lnSpc>
              <a:spcBef>
                <a:spcPts val="0"/>
              </a:spcBef>
              <a:spcAft>
                <a:spcPts val="0"/>
              </a:spcAft>
              <a:buSzPts val="1700"/>
              <a:buChar char="●"/>
            </a:pPr>
            <a:r>
              <a:rPr lang="en-CA" sz="1395"/>
              <a:t>Standard datetime format conversion, removal of </a:t>
            </a:r>
            <a:r>
              <a:rPr lang="en-CA" sz="1395"/>
              <a:t>duplicates</a:t>
            </a:r>
            <a:r>
              <a:rPr lang="en-CA" sz="1395"/>
              <a:t> and null values, sorting based on date.</a:t>
            </a:r>
            <a:endParaRPr sz="1302"/>
          </a:p>
          <a:p>
            <a:pPr indent="-336550" lvl="0" marL="457200" rtl="0" algn="l">
              <a:lnSpc>
                <a:spcPct val="95000"/>
              </a:lnSpc>
              <a:spcBef>
                <a:spcPts val="0"/>
              </a:spcBef>
              <a:spcAft>
                <a:spcPts val="0"/>
              </a:spcAft>
              <a:buSzPts val="1700"/>
              <a:buChar char="●"/>
            </a:pPr>
            <a:r>
              <a:rPr lang="en-CA" sz="1395"/>
              <a:t>Visualization, data imbalance and correlation checks. </a:t>
            </a:r>
            <a:endParaRPr sz="1302"/>
          </a:p>
          <a:p>
            <a:pPr indent="-336550" lvl="0" marL="457200" rtl="0" algn="l">
              <a:lnSpc>
                <a:spcPct val="95000"/>
              </a:lnSpc>
              <a:spcBef>
                <a:spcPts val="0"/>
              </a:spcBef>
              <a:spcAft>
                <a:spcPts val="0"/>
              </a:spcAft>
              <a:buSzPts val="1700"/>
              <a:buChar char="●"/>
            </a:pPr>
            <a:r>
              <a:rPr lang="en-CA" sz="1395"/>
              <a:t>Train-test split for train, validation and test respectively</a:t>
            </a:r>
            <a:endParaRPr sz="1302"/>
          </a:p>
          <a:p>
            <a:pPr indent="-336550" lvl="0" marL="457200" rtl="0" algn="l">
              <a:lnSpc>
                <a:spcPct val="95000"/>
              </a:lnSpc>
              <a:spcBef>
                <a:spcPts val="0"/>
              </a:spcBef>
              <a:spcAft>
                <a:spcPts val="0"/>
              </a:spcAft>
              <a:buSzPts val="1700"/>
              <a:buChar char="●"/>
            </a:pPr>
            <a:r>
              <a:rPr lang="en-CA" sz="1395"/>
              <a:t>Label encoding for categorical features (subject).</a:t>
            </a:r>
            <a:endParaRPr sz="1302"/>
          </a:p>
          <a:p>
            <a:pPr indent="-336550" lvl="0" marL="457200" rtl="0" algn="l">
              <a:lnSpc>
                <a:spcPct val="95000"/>
              </a:lnSpc>
              <a:spcBef>
                <a:spcPts val="0"/>
              </a:spcBef>
              <a:spcAft>
                <a:spcPts val="0"/>
              </a:spcAft>
              <a:buSzPts val="1700"/>
              <a:buChar char="●"/>
            </a:pPr>
            <a:r>
              <a:rPr lang="en-CA" sz="1395"/>
              <a:t>Scaling (standard scaler)</a:t>
            </a:r>
            <a:endParaRPr sz="1302"/>
          </a:p>
          <a:p>
            <a:pPr indent="-336550" lvl="0" marL="457200" rtl="0" algn="l">
              <a:lnSpc>
                <a:spcPct val="95000"/>
              </a:lnSpc>
              <a:spcBef>
                <a:spcPts val="0"/>
              </a:spcBef>
              <a:spcAft>
                <a:spcPts val="0"/>
              </a:spcAft>
              <a:buSzPts val="1700"/>
              <a:buChar char="●"/>
            </a:pPr>
            <a:r>
              <a:rPr lang="en-CA" sz="1395"/>
              <a:t>Prepare Text Data for GloVe Embedding (Sentence tokenization, letter casing conversion, word tokenization, stop word removal and appending the cleaned words to train and test lists)</a:t>
            </a:r>
            <a:endParaRPr sz="1395"/>
          </a:p>
          <a:p>
            <a:pPr indent="-317182" lvl="0" marL="457200" rtl="0" algn="l">
              <a:lnSpc>
                <a:spcPct val="95000"/>
              </a:lnSpc>
              <a:spcBef>
                <a:spcPts val="0"/>
              </a:spcBef>
              <a:spcAft>
                <a:spcPts val="0"/>
              </a:spcAft>
              <a:buSzPts val="1395"/>
              <a:buChar char="●"/>
            </a:pPr>
            <a:r>
              <a:rPr lang="en-CA" sz="1395"/>
              <a:t>Removed subject column even though the correlation is high,  as it makes the model biased.</a:t>
            </a:r>
            <a:endParaRPr sz="1395"/>
          </a:p>
          <a:p>
            <a:pPr indent="-228600" lvl="0" marL="457200" rtl="0" algn="l">
              <a:lnSpc>
                <a:spcPct val="95000"/>
              </a:lnSpc>
              <a:spcBef>
                <a:spcPts val="0"/>
              </a:spcBef>
              <a:spcAft>
                <a:spcPts val="0"/>
              </a:spcAft>
              <a:buSzPts val="1300"/>
              <a:buNone/>
            </a:pPr>
            <a:r>
              <a:t/>
            </a:r>
            <a:endParaRPr sz="1302"/>
          </a:p>
        </p:txBody>
      </p:sp>
      <p:pic>
        <p:nvPicPr>
          <p:cNvPr id="152" name="Google Shape;152;p5"/>
          <p:cNvPicPr preferRelativeResize="0"/>
          <p:nvPr/>
        </p:nvPicPr>
        <p:blipFill rotWithShape="1">
          <a:blip r:embed="rId3">
            <a:alphaModFix/>
          </a:blip>
          <a:srcRect b="0" l="0" r="0" t="0"/>
          <a:stretch/>
        </p:blipFill>
        <p:spPr>
          <a:xfrm>
            <a:off x="128913" y="1375317"/>
            <a:ext cx="2159578" cy="1996840"/>
          </a:xfrm>
          <a:prstGeom prst="rect">
            <a:avLst/>
          </a:prstGeom>
          <a:noFill/>
          <a:ln>
            <a:noFill/>
          </a:ln>
        </p:spPr>
      </p:pic>
      <p:pic>
        <p:nvPicPr>
          <p:cNvPr id="153" name="Google Shape;153;p5"/>
          <p:cNvPicPr preferRelativeResize="0"/>
          <p:nvPr/>
        </p:nvPicPr>
        <p:blipFill rotWithShape="1">
          <a:blip r:embed="rId4">
            <a:alphaModFix/>
          </a:blip>
          <a:srcRect b="0" l="0" r="0" t="0"/>
          <a:stretch/>
        </p:blipFill>
        <p:spPr>
          <a:xfrm>
            <a:off x="2412422" y="1402419"/>
            <a:ext cx="2159578" cy="1905775"/>
          </a:xfrm>
          <a:prstGeom prst="rect">
            <a:avLst/>
          </a:prstGeom>
          <a:noFill/>
          <a:ln>
            <a:noFill/>
          </a:ln>
        </p:spPr>
      </p:pic>
      <p:pic>
        <p:nvPicPr>
          <p:cNvPr id="154" name="Google Shape;154;p5"/>
          <p:cNvPicPr preferRelativeResize="0"/>
          <p:nvPr/>
        </p:nvPicPr>
        <p:blipFill rotWithShape="1">
          <a:blip r:embed="rId5">
            <a:alphaModFix/>
          </a:blip>
          <a:srcRect b="0" l="0" r="0" t="0"/>
          <a:stretch/>
        </p:blipFill>
        <p:spPr>
          <a:xfrm>
            <a:off x="1325491" y="3510676"/>
            <a:ext cx="2056433" cy="139084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6"/>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lt1"/>
              </a:buClr>
              <a:buSzPts val="2800"/>
              <a:buNone/>
            </a:pPr>
            <a:r>
              <a:rPr lang="en-CA"/>
              <a:t>Feature Engineering</a:t>
            </a:r>
            <a:endParaRPr/>
          </a:p>
        </p:txBody>
      </p:sp>
      <p:sp>
        <p:nvSpPr>
          <p:cNvPr id="160" name="Google Shape;160;p6"/>
          <p:cNvSpPr txBox="1"/>
          <p:nvPr>
            <p:ph idx="2" type="body"/>
          </p:nvPr>
        </p:nvSpPr>
        <p:spPr>
          <a:xfrm>
            <a:off x="80682" y="1358693"/>
            <a:ext cx="6468801" cy="3784807"/>
          </a:xfrm>
          <a:prstGeom prst="rect">
            <a:avLst/>
          </a:prstGeom>
          <a:noFill/>
          <a:ln>
            <a:noFill/>
          </a:ln>
        </p:spPr>
        <p:txBody>
          <a:bodyPr anchorCtr="0" anchor="t" bIns="91425" lIns="91425" spcFirstLastPara="1" rIns="91425" wrap="square" tIns="91425">
            <a:normAutofit lnSpcReduction="10000"/>
          </a:bodyPr>
          <a:lstStyle/>
          <a:p>
            <a:pPr indent="-311150" lvl="0" marL="457200" rtl="0" algn="l">
              <a:lnSpc>
                <a:spcPct val="115000"/>
              </a:lnSpc>
              <a:spcBef>
                <a:spcPts val="0"/>
              </a:spcBef>
              <a:spcAft>
                <a:spcPts val="0"/>
              </a:spcAft>
              <a:buSzPts val="1300"/>
              <a:buChar char="●"/>
            </a:pPr>
            <a:r>
              <a:rPr lang="en-CA"/>
              <a:t>Feature extraction involved extracting features related to time, such as day, day of the week, month and year from the datetime feature.</a:t>
            </a:r>
            <a:endParaRPr/>
          </a:p>
          <a:p>
            <a:pPr indent="-311150" lvl="0" marL="457200" rtl="0" algn="l">
              <a:lnSpc>
                <a:spcPct val="115000"/>
              </a:lnSpc>
              <a:spcBef>
                <a:spcPts val="0"/>
              </a:spcBef>
              <a:spcAft>
                <a:spcPts val="0"/>
              </a:spcAft>
              <a:buSzPts val="1300"/>
              <a:buChar char="●"/>
            </a:pPr>
            <a:r>
              <a:rPr lang="en-CA"/>
              <a:t>Word counts of both article title and text.</a:t>
            </a:r>
            <a:endParaRPr/>
          </a:p>
          <a:p>
            <a:pPr indent="-311150" lvl="0" marL="457200" rtl="0" algn="l">
              <a:lnSpc>
                <a:spcPct val="115000"/>
              </a:lnSpc>
              <a:spcBef>
                <a:spcPts val="0"/>
              </a:spcBef>
              <a:spcAft>
                <a:spcPts val="0"/>
              </a:spcAft>
              <a:buSzPts val="1300"/>
              <a:buChar char="●"/>
            </a:pPr>
            <a:r>
              <a:rPr lang="en-CA"/>
              <a:t>Extraction of time-series based features from date feature:</a:t>
            </a:r>
            <a:endParaRPr/>
          </a:p>
          <a:p>
            <a:pPr indent="-298450" lvl="1" marL="914400" rtl="0" algn="l">
              <a:lnSpc>
                <a:spcPct val="115000"/>
              </a:lnSpc>
              <a:spcBef>
                <a:spcPts val="0"/>
              </a:spcBef>
              <a:spcAft>
                <a:spcPts val="0"/>
              </a:spcAft>
              <a:buSzPts val="1100"/>
              <a:buFont typeface="Noto Sans Symbols"/>
              <a:buChar char="⮚"/>
            </a:pPr>
            <a:r>
              <a:rPr lang="en-CA"/>
              <a:t>Trend: It captures the overall direction in which the time series is moving.</a:t>
            </a:r>
            <a:endParaRPr/>
          </a:p>
          <a:p>
            <a:pPr indent="-298450" lvl="1" marL="914400" rtl="0" algn="l">
              <a:lnSpc>
                <a:spcPct val="115000"/>
              </a:lnSpc>
              <a:spcBef>
                <a:spcPts val="0"/>
              </a:spcBef>
              <a:spcAft>
                <a:spcPts val="0"/>
              </a:spcAft>
              <a:buSzPts val="1100"/>
              <a:buFont typeface="Noto Sans Symbols"/>
              <a:buChar char="⮚"/>
            </a:pPr>
            <a:r>
              <a:rPr lang="en-CA"/>
              <a:t>Seasonality: Represents regular patterns or cycles in the time series repeating at fixed intervals.</a:t>
            </a:r>
            <a:endParaRPr/>
          </a:p>
          <a:p>
            <a:pPr indent="-298450" lvl="1" marL="914400" rtl="0" algn="l">
              <a:lnSpc>
                <a:spcPct val="115000"/>
              </a:lnSpc>
              <a:spcBef>
                <a:spcPts val="0"/>
              </a:spcBef>
              <a:spcAft>
                <a:spcPts val="0"/>
              </a:spcAft>
              <a:buSzPts val="1100"/>
              <a:buFont typeface="Noto Sans Symbols"/>
              <a:buChar char="⮚"/>
            </a:pPr>
            <a:r>
              <a:rPr lang="en-CA"/>
              <a:t>Residual: noise, capture the random fluctuations or variability in the time series</a:t>
            </a:r>
            <a:endParaRPr/>
          </a:p>
          <a:p>
            <a:pPr indent="-311150" lvl="0" marL="457200" rtl="0" algn="l">
              <a:lnSpc>
                <a:spcPct val="115000"/>
              </a:lnSpc>
              <a:spcBef>
                <a:spcPts val="0"/>
              </a:spcBef>
              <a:spcAft>
                <a:spcPts val="0"/>
              </a:spcAft>
              <a:buSzPts val="1300"/>
              <a:buChar char="●"/>
            </a:pPr>
            <a:r>
              <a:rPr lang="en-CA"/>
              <a:t>Sentiment scores for both title and text features.</a:t>
            </a:r>
            <a:endParaRPr/>
          </a:p>
          <a:p>
            <a:pPr indent="-311150" lvl="0" marL="457200" rtl="0" algn="l">
              <a:lnSpc>
                <a:spcPct val="115000"/>
              </a:lnSpc>
              <a:spcBef>
                <a:spcPts val="0"/>
              </a:spcBef>
              <a:spcAft>
                <a:spcPts val="0"/>
              </a:spcAft>
              <a:buSzPts val="1300"/>
              <a:buChar char="●"/>
            </a:pPr>
            <a:r>
              <a:rPr lang="en-CA"/>
              <a:t>Feature Crosses: Combine multiple features to create new meaningful ones. Aggregated sentiment score of title and text to create a new feature, by adding up the two features (sentiment_scores_sum).</a:t>
            </a:r>
            <a:endParaRPr/>
          </a:p>
          <a:p>
            <a:pPr indent="-311150" lvl="0" marL="457200" rtl="0" algn="l">
              <a:lnSpc>
                <a:spcPct val="115000"/>
              </a:lnSpc>
              <a:spcBef>
                <a:spcPts val="0"/>
              </a:spcBef>
              <a:spcAft>
                <a:spcPts val="0"/>
              </a:spcAft>
              <a:buSzPts val="1300"/>
              <a:buChar char="●"/>
            </a:pPr>
            <a:r>
              <a:rPr lang="en-CA"/>
              <a:t>GloVe embeddings (GloVe: Global Vectors for Word Representation)</a:t>
            </a:r>
            <a:endParaRPr/>
          </a:p>
          <a:p>
            <a:pPr indent="-311150" lvl="0" marL="457200" rtl="0" algn="l">
              <a:lnSpc>
                <a:spcPct val="115000"/>
              </a:lnSpc>
              <a:spcBef>
                <a:spcPts val="0"/>
              </a:spcBef>
              <a:spcAft>
                <a:spcPts val="0"/>
              </a:spcAft>
              <a:buSzPts val="1300"/>
              <a:buChar char="●"/>
            </a:pPr>
            <a:r>
              <a:rPr lang="en-CA"/>
              <a:t>Unsupervised learning algorithm for obtaining vector representations for words. </a:t>
            </a:r>
            <a:endParaRPr/>
          </a:p>
          <a:p>
            <a:pPr indent="-311150" lvl="0" marL="457200" rtl="0" algn="l">
              <a:lnSpc>
                <a:spcPct val="115000"/>
              </a:lnSpc>
              <a:spcBef>
                <a:spcPts val="0"/>
              </a:spcBef>
              <a:spcAft>
                <a:spcPts val="0"/>
              </a:spcAft>
              <a:buSzPts val="1300"/>
              <a:buChar char="●"/>
            </a:pPr>
            <a:r>
              <a:rPr lang="en-CA"/>
              <a:t>Provides a way to represent words as vectors, capturing their semantic relationships based on how often they appear together.</a:t>
            </a:r>
            <a:endParaRPr/>
          </a:p>
          <a:p>
            <a:pPr indent="-311150" lvl="0" marL="457200" rtl="0" algn="l">
              <a:lnSpc>
                <a:spcPct val="115000"/>
              </a:lnSpc>
              <a:spcBef>
                <a:spcPts val="0"/>
              </a:spcBef>
              <a:spcAft>
                <a:spcPts val="0"/>
              </a:spcAft>
              <a:buSzPts val="1300"/>
              <a:buChar char="●"/>
            </a:pPr>
            <a:r>
              <a:rPr lang="en-CA"/>
              <a:t>Used GloVe 100 dimension pre-trained word embeddings.</a:t>
            </a:r>
            <a:endParaRPr/>
          </a:p>
        </p:txBody>
      </p:sp>
      <p:pic>
        <p:nvPicPr>
          <p:cNvPr id="161" name="Google Shape;161;p6"/>
          <p:cNvPicPr preferRelativeResize="0"/>
          <p:nvPr/>
        </p:nvPicPr>
        <p:blipFill rotWithShape="1">
          <a:blip r:embed="rId3">
            <a:alphaModFix/>
          </a:blip>
          <a:srcRect b="0" l="0" r="0" t="0"/>
          <a:stretch/>
        </p:blipFill>
        <p:spPr>
          <a:xfrm>
            <a:off x="6614978" y="1358693"/>
            <a:ext cx="2105275" cy="370629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7"/>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600"/>
              <a:buNone/>
            </a:pPr>
            <a:r>
              <a:rPr lang="en-CA"/>
              <a:t>Algorithms used</a:t>
            </a:r>
            <a:endParaRPr/>
          </a:p>
        </p:txBody>
      </p:sp>
      <p:sp>
        <p:nvSpPr>
          <p:cNvPr id="167" name="Google Shape;167;p7"/>
          <p:cNvSpPr txBox="1"/>
          <p:nvPr>
            <p:ph idx="4294967295" type="body"/>
          </p:nvPr>
        </p:nvSpPr>
        <p:spPr>
          <a:xfrm>
            <a:off x="4938025" y="3384275"/>
            <a:ext cx="4166400" cy="13155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lang="en-CA"/>
              <a:t>Random Forest </a:t>
            </a:r>
            <a:endParaRPr/>
          </a:p>
          <a:p>
            <a:pPr indent="-311150" lvl="0" marL="457200" rtl="0" algn="l">
              <a:lnSpc>
                <a:spcPct val="115000"/>
              </a:lnSpc>
              <a:spcBef>
                <a:spcPts val="0"/>
              </a:spcBef>
              <a:spcAft>
                <a:spcPts val="0"/>
              </a:spcAft>
              <a:buSzPts val="1300"/>
              <a:buChar char="●"/>
            </a:pPr>
            <a:r>
              <a:rPr lang="en-CA"/>
              <a:t>LSTM</a:t>
            </a:r>
            <a:endParaRPr/>
          </a:p>
          <a:p>
            <a:pPr indent="-311150" lvl="0" marL="457200" rtl="0" algn="l">
              <a:lnSpc>
                <a:spcPct val="115000"/>
              </a:lnSpc>
              <a:spcBef>
                <a:spcPts val="0"/>
              </a:spcBef>
              <a:spcAft>
                <a:spcPts val="0"/>
              </a:spcAft>
              <a:buSzPts val="1300"/>
              <a:buChar char="●"/>
            </a:pPr>
            <a:r>
              <a:rPr lang="en-CA"/>
              <a:t>RNN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8"/>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CA"/>
              <a:t>Model Development</a:t>
            </a:r>
            <a:endParaRPr/>
          </a:p>
        </p:txBody>
      </p:sp>
      <p:sp>
        <p:nvSpPr>
          <p:cNvPr id="173" name="Google Shape;173;p8"/>
          <p:cNvSpPr txBox="1"/>
          <p:nvPr>
            <p:ph idx="1" type="body"/>
          </p:nvPr>
        </p:nvSpPr>
        <p:spPr>
          <a:xfrm>
            <a:off x="145999" y="1371600"/>
            <a:ext cx="8881460" cy="3621741"/>
          </a:xfrm>
          <a:prstGeom prst="rect">
            <a:avLst/>
          </a:prstGeom>
          <a:noFill/>
          <a:ln>
            <a:noFill/>
          </a:ln>
        </p:spPr>
        <p:txBody>
          <a:bodyPr anchorCtr="0" anchor="ctr" bIns="91425" lIns="91425" spcFirstLastPara="1" rIns="91425" wrap="square" tIns="91425">
            <a:normAutofit/>
          </a:bodyPr>
          <a:lstStyle/>
          <a:p>
            <a:pPr indent="0" lvl="0" marL="146050" rtl="0" algn="l">
              <a:lnSpc>
                <a:spcPct val="115000"/>
              </a:lnSpc>
              <a:spcBef>
                <a:spcPts val="0"/>
              </a:spcBef>
              <a:spcAft>
                <a:spcPts val="0"/>
              </a:spcAft>
              <a:buClr>
                <a:schemeClr val="dk1"/>
              </a:buClr>
              <a:buSzPts val="1300"/>
              <a:buNone/>
            </a:pPr>
            <a:r>
              <a:rPr lang="en-CA">
                <a:solidFill>
                  <a:schemeClr val="dk1"/>
                </a:solidFill>
              </a:rPr>
              <a:t>Training: </a:t>
            </a:r>
            <a:endParaRPr>
              <a:solidFill>
                <a:schemeClr val="dk1"/>
              </a:solidFill>
            </a:endParaRPr>
          </a:p>
          <a:p>
            <a:pPr indent="0" lvl="0" marL="146050" rtl="0" algn="l">
              <a:lnSpc>
                <a:spcPct val="115000"/>
              </a:lnSpc>
              <a:spcBef>
                <a:spcPts val="0"/>
              </a:spcBef>
              <a:spcAft>
                <a:spcPts val="0"/>
              </a:spcAft>
              <a:buClr>
                <a:schemeClr val="dk1"/>
              </a:buClr>
              <a:buSzPts val="1300"/>
              <a:buNone/>
            </a:pPr>
            <a:r>
              <a:t/>
            </a:r>
            <a:endParaRPr>
              <a:solidFill>
                <a:schemeClr val="dk1"/>
              </a:solidFill>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Used time series split for cross-validation (time-series data).</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Hyperparameter tuning using Bayes search performed using validation data for Random Forest.</a:t>
            </a:r>
            <a:endParaRPr>
              <a:solidFill>
                <a:schemeClr val="dk1"/>
              </a:solidFill>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Grid search for LSTM and RNN.</a:t>
            </a:r>
            <a:endParaRPr>
              <a:solidFill>
                <a:schemeClr val="dk1"/>
              </a:solidFill>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Implemented all algorithms with and without o</a:t>
            </a:r>
            <a:r>
              <a:rPr lang="en-CA">
                <a:solidFill>
                  <a:schemeClr val="dk1"/>
                </a:solidFill>
              </a:rPr>
              <a:t>versampling (ADASYN). Although oversampling in this case is optional, as there is not a lot of class imbalance.</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Used pipeline for following the sequence of splitting, ADASYN sampling and then algorithm implementation,  to avoid overfitting and data leakage while performing cross validation.</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Chose the best parameter configuration from hyperparameter tuning based on F1-score (primary metric being used for binary classification for </a:t>
            </a:r>
            <a:r>
              <a:rPr lang="en-CA">
                <a:solidFill>
                  <a:schemeClr val="dk1"/>
                </a:solidFill>
              </a:rPr>
              <a:t>imbalanced</a:t>
            </a:r>
            <a:r>
              <a:rPr lang="en-CA">
                <a:solidFill>
                  <a:schemeClr val="dk1"/>
                </a:solidFill>
              </a:rPr>
              <a:t> data). </a:t>
            </a:r>
            <a:endParaRPr/>
          </a:p>
          <a:p>
            <a:pPr indent="-311150" lvl="0" marL="457200" rtl="0" algn="l">
              <a:lnSpc>
                <a:spcPct val="115000"/>
              </a:lnSpc>
              <a:spcBef>
                <a:spcPts val="0"/>
              </a:spcBef>
              <a:spcAft>
                <a:spcPts val="0"/>
              </a:spcAft>
              <a:buClr>
                <a:schemeClr val="dk1"/>
              </a:buClr>
              <a:buSzPts val="1300"/>
              <a:buChar char="●"/>
            </a:pPr>
            <a:r>
              <a:rPr lang="en-CA">
                <a:solidFill>
                  <a:schemeClr val="dk1"/>
                </a:solidFill>
              </a:rPr>
              <a:t>Fitted the model with best combination of parameters, with train data. </a:t>
            </a:r>
            <a:endParaRPr/>
          </a:p>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9"/>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600"/>
              <a:buNone/>
            </a:pPr>
            <a:r>
              <a:rPr lang="en-CA"/>
              <a:t>Evaluation and Results</a:t>
            </a:r>
            <a:endParaRPr/>
          </a:p>
        </p:txBody>
      </p:sp>
      <p:sp>
        <p:nvSpPr>
          <p:cNvPr id="179" name="Google Shape;179;p9"/>
          <p:cNvSpPr txBox="1"/>
          <p:nvPr>
            <p:ph idx="4294967295" type="body"/>
          </p:nvPr>
        </p:nvSpPr>
        <p:spPr>
          <a:xfrm>
            <a:off x="5251800" y="3244375"/>
            <a:ext cx="3580500" cy="11775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lang="en-CA"/>
              <a:t>Scores - Classification Report</a:t>
            </a:r>
            <a:endParaRPr/>
          </a:p>
          <a:p>
            <a:pPr indent="-311150" lvl="0" marL="457200" rtl="0" algn="l">
              <a:lnSpc>
                <a:spcPct val="115000"/>
              </a:lnSpc>
              <a:spcBef>
                <a:spcPts val="0"/>
              </a:spcBef>
              <a:spcAft>
                <a:spcPts val="0"/>
              </a:spcAft>
              <a:buSzPts val="1300"/>
              <a:buChar char="●"/>
            </a:pPr>
            <a:r>
              <a:rPr lang="en-CA"/>
              <a:t>ROC and PR plots</a:t>
            </a:r>
            <a:endParaRPr/>
          </a:p>
          <a:p>
            <a:pPr indent="-311150" lvl="0" marL="457200" rtl="0" algn="l">
              <a:lnSpc>
                <a:spcPct val="115000"/>
              </a:lnSpc>
              <a:spcBef>
                <a:spcPts val="0"/>
              </a:spcBef>
              <a:spcAft>
                <a:spcPts val="0"/>
              </a:spcAft>
              <a:buSzPts val="1300"/>
              <a:buChar char="●"/>
            </a:pPr>
            <a:r>
              <a:rPr lang="en-CA"/>
              <a:t>Confusion matrices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Mahitha Sangem</dc:creator>
</cp:coreProperties>
</file>